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Lst>
  <p:sldSz cx="43524488" cy="243109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2EC"/>
    <a:srgbClr val="C997C5"/>
    <a:srgbClr val="7B2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0" d="100"/>
          <a:sy n="30" d="100"/>
        </p:scale>
        <p:origin x="6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0561" y="3978673"/>
            <a:ext cx="32643366" cy="8463821"/>
          </a:xfrm>
        </p:spPr>
        <p:txBody>
          <a:bodyPr anchor="b"/>
          <a:lstStyle>
            <a:lvl1pPr algn="ctr">
              <a:defRPr sz="21269"/>
            </a:lvl1pPr>
          </a:lstStyle>
          <a:p>
            <a:r>
              <a:rPr lang="ja-JP" altLang="en-US"/>
              <a:t>マスター タイトルの書式設定</a:t>
            </a:r>
            <a:endParaRPr lang="en-US" dirty="0"/>
          </a:p>
        </p:txBody>
      </p:sp>
      <p:sp>
        <p:nvSpPr>
          <p:cNvPr id="3" name="Subtitle 2"/>
          <p:cNvSpPr>
            <a:spLocks noGrp="1"/>
          </p:cNvSpPr>
          <p:nvPr>
            <p:ph type="subTitle" idx="1"/>
          </p:nvPr>
        </p:nvSpPr>
        <p:spPr>
          <a:xfrm>
            <a:off x="5440561" y="12768891"/>
            <a:ext cx="32643366" cy="5869523"/>
          </a:xfrm>
        </p:spPr>
        <p:txBody>
          <a:bodyPr/>
          <a:lstStyle>
            <a:lvl1pPr marL="0" indent="0" algn="ctr">
              <a:buNone/>
              <a:defRPr sz="8508"/>
            </a:lvl1pPr>
            <a:lvl2pPr marL="1620728" indent="0" algn="ctr">
              <a:buNone/>
              <a:defRPr sz="7090"/>
            </a:lvl2pPr>
            <a:lvl3pPr marL="3241457" indent="0" algn="ctr">
              <a:buNone/>
              <a:defRPr sz="6381"/>
            </a:lvl3pPr>
            <a:lvl4pPr marL="4862185" indent="0" algn="ctr">
              <a:buNone/>
              <a:defRPr sz="5672"/>
            </a:lvl4pPr>
            <a:lvl5pPr marL="6482913" indent="0" algn="ctr">
              <a:buNone/>
              <a:defRPr sz="5672"/>
            </a:lvl5pPr>
            <a:lvl6pPr marL="8103641" indent="0" algn="ctr">
              <a:buNone/>
              <a:defRPr sz="5672"/>
            </a:lvl6pPr>
            <a:lvl7pPr marL="9724370" indent="0" algn="ctr">
              <a:buNone/>
              <a:defRPr sz="5672"/>
            </a:lvl7pPr>
            <a:lvl8pPr marL="11345098" indent="0" algn="ctr">
              <a:buNone/>
              <a:defRPr sz="5672"/>
            </a:lvl8pPr>
            <a:lvl9pPr marL="12965826" indent="0" algn="ctr">
              <a:buNone/>
              <a:defRPr sz="567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50978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4245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2" y="1294334"/>
            <a:ext cx="9384968" cy="206024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92309" y="1294334"/>
            <a:ext cx="27610847" cy="206024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66001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3274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69639" y="6060864"/>
            <a:ext cx="37539871" cy="10112689"/>
          </a:xfrm>
        </p:spPr>
        <p:txBody>
          <a:bodyPr anchor="b"/>
          <a:lstStyle>
            <a:lvl1pPr>
              <a:defRPr sz="2126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969639" y="16269223"/>
            <a:ext cx="37539871" cy="5318024"/>
          </a:xfrm>
        </p:spPr>
        <p:txBody>
          <a:bodyPr/>
          <a:lstStyle>
            <a:lvl1pPr marL="0" indent="0">
              <a:buNone/>
              <a:defRPr sz="8508">
                <a:solidFill>
                  <a:schemeClr val="tx1">
                    <a:tint val="75000"/>
                  </a:schemeClr>
                </a:solidFill>
              </a:defRPr>
            </a:lvl1pPr>
            <a:lvl2pPr marL="1620728" indent="0">
              <a:buNone/>
              <a:defRPr sz="7090">
                <a:solidFill>
                  <a:schemeClr val="tx1">
                    <a:tint val="75000"/>
                  </a:schemeClr>
                </a:solidFill>
              </a:defRPr>
            </a:lvl2pPr>
            <a:lvl3pPr marL="3241457" indent="0">
              <a:buNone/>
              <a:defRPr sz="6381">
                <a:solidFill>
                  <a:schemeClr val="tx1">
                    <a:tint val="75000"/>
                  </a:schemeClr>
                </a:solidFill>
              </a:defRPr>
            </a:lvl3pPr>
            <a:lvl4pPr marL="4862185" indent="0">
              <a:buNone/>
              <a:defRPr sz="5672">
                <a:solidFill>
                  <a:schemeClr val="tx1">
                    <a:tint val="75000"/>
                  </a:schemeClr>
                </a:solidFill>
              </a:defRPr>
            </a:lvl4pPr>
            <a:lvl5pPr marL="6482913" indent="0">
              <a:buNone/>
              <a:defRPr sz="5672">
                <a:solidFill>
                  <a:schemeClr val="tx1">
                    <a:tint val="75000"/>
                  </a:schemeClr>
                </a:solidFill>
              </a:defRPr>
            </a:lvl5pPr>
            <a:lvl6pPr marL="8103641" indent="0">
              <a:buNone/>
              <a:defRPr sz="5672">
                <a:solidFill>
                  <a:schemeClr val="tx1">
                    <a:tint val="75000"/>
                  </a:schemeClr>
                </a:solidFill>
              </a:defRPr>
            </a:lvl6pPr>
            <a:lvl7pPr marL="9724370" indent="0">
              <a:buNone/>
              <a:defRPr sz="5672">
                <a:solidFill>
                  <a:schemeClr val="tx1">
                    <a:tint val="75000"/>
                  </a:schemeClr>
                </a:solidFill>
              </a:defRPr>
            </a:lvl7pPr>
            <a:lvl8pPr marL="11345098" indent="0">
              <a:buNone/>
              <a:defRPr sz="5672">
                <a:solidFill>
                  <a:schemeClr val="tx1">
                    <a:tint val="75000"/>
                  </a:schemeClr>
                </a:solidFill>
              </a:defRPr>
            </a:lvl8pPr>
            <a:lvl9pPr marL="12965826" indent="0">
              <a:buNone/>
              <a:defRPr sz="567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2763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992309"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2034272"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02168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97978" y="1294336"/>
            <a:ext cx="37539871" cy="46989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7979" y="5959567"/>
            <a:ext cx="18412897"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4" name="Content Placeholder 3"/>
          <p:cNvSpPr>
            <a:spLocks noGrp="1"/>
          </p:cNvSpPr>
          <p:nvPr>
            <p:ph sz="half" idx="2"/>
          </p:nvPr>
        </p:nvSpPr>
        <p:spPr>
          <a:xfrm>
            <a:off x="2997979" y="8880259"/>
            <a:ext cx="18412897"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2034272" y="5959567"/>
            <a:ext cx="18503576"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6" name="Content Placeholder 5"/>
          <p:cNvSpPr>
            <a:spLocks noGrp="1"/>
          </p:cNvSpPr>
          <p:nvPr>
            <p:ph sz="quarter" idx="4"/>
          </p:nvPr>
        </p:nvSpPr>
        <p:spPr>
          <a:xfrm>
            <a:off x="22034272" y="8880259"/>
            <a:ext cx="18503576"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61756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18875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18354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Content Placeholder 2"/>
          <p:cNvSpPr>
            <a:spLocks noGrp="1"/>
          </p:cNvSpPr>
          <p:nvPr>
            <p:ph idx="1"/>
          </p:nvPr>
        </p:nvSpPr>
        <p:spPr>
          <a:xfrm>
            <a:off x="18503576" y="3500332"/>
            <a:ext cx="22034272" cy="17276549"/>
          </a:xfrm>
        </p:spPr>
        <p:txBody>
          <a:bodyPr/>
          <a:lstStyle>
            <a:lvl1pPr>
              <a:defRPr sz="11344"/>
            </a:lvl1pPr>
            <a:lvl2pPr>
              <a:defRPr sz="9926"/>
            </a:lvl2pPr>
            <a:lvl3pPr>
              <a:defRPr sz="8508"/>
            </a:lvl3pPr>
            <a:lvl4pPr>
              <a:defRPr sz="7090"/>
            </a:lvl4pPr>
            <a:lvl5pPr>
              <a:defRPr sz="7090"/>
            </a:lvl5pPr>
            <a:lvl6pPr>
              <a:defRPr sz="7090"/>
            </a:lvl6pPr>
            <a:lvl7pPr>
              <a:defRPr sz="7090"/>
            </a:lvl7pPr>
            <a:lvl8pPr>
              <a:defRPr sz="7090"/>
            </a:lvl8pPr>
            <a:lvl9pPr>
              <a:defRPr sz="70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92034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8503576" y="3500332"/>
            <a:ext cx="22034272" cy="17276549"/>
          </a:xfrm>
        </p:spPr>
        <p:txBody>
          <a:bodyPr anchor="t"/>
          <a:lstStyle>
            <a:lvl1pPr marL="0" indent="0">
              <a:buNone/>
              <a:defRPr sz="11344"/>
            </a:lvl1pPr>
            <a:lvl2pPr marL="1620728" indent="0">
              <a:buNone/>
              <a:defRPr sz="9926"/>
            </a:lvl2pPr>
            <a:lvl3pPr marL="3241457" indent="0">
              <a:buNone/>
              <a:defRPr sz="8508"/>
            </a:lvl3pPr>
            <a:lvl4pPr marL="4862185" indent="0">
              <a:buNone/>
              <a:defRPr sz="7090"/>
            </a:lvl4pPr>
            <a:lvl5pPr marL="6482913" indent="0">
              <a:buNone/>
              <a:defRPr sz="7090"/>
            </a:lvl5pPr>
            <a:lvl6pPr marL="8103641" indent="0">
              <a:buNone/>
              <a:defRPr sz="7090"/>
            </a:lvl6pPr>
            <a:lvl7pPr marL="9724370" indent="0">
              <a:buNone/>
              <a:defRPr sz="7090"/>
            </a:lvl7pPr>
            <a:lvl8pPr marL="11345098" indent="0">
              <a:buNone/>
              <a:defRPr sz="7090"/>
            </a:lvl8pPr>
            <a:lvl9pPr marL="12965826" indent="0">
              <a:buNone/>
              <a:defRPr sz="709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49128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1294336"/>
            <a:ext cx="37539871" cy="46989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2309" y="6471672"/>
            <a:ext cx="37539871" cy="15425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92308" y="22532674"/>
            <a:ext cx="9793010" cy="1294334"/>
          </a:xfrm>
          <a:prstGeom prst="rect">
            <a:avLst/>
          </a:prstGeom>
        </p:spPr>
        <p:txBody>
          <a:bodyPr vert="horz" lIns="91440" tIns="45720" rIns="91440" bIns="45720" rtlCol="0" anchor="ctr"/>
          <a:lstStyle>
            <a:lvl1pPr algn="l">
              <a:defRPr sz="4254">
                <a:solidFill>
                  <a:schemeClr val="tx1">
                    <a:tint val="75000"/>
                  </a:schemeClr>
                </a:solidFill>
              </a:defRPr>
            </a:lvl1p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3"/>
          </p:nvPr>
        </p:nvSpPr>
        <p:spPr>
          <a:xfrm>
            <a:off x="14417487" y="22532674"/>
            <a:ext cx="14689515" cy="1294334"/>
          </a:xfrm>
          <a:prstGeom prst="rect">
            <a:avLst/>
          </a:prstGeom>
        </p:spPr>
        <p:txBody>
          <a:bodyPr vert="horz" lIns="91440" tIns="45720" rIns="91440" bIns="45720" rtlCol="0" anchor="ctr"/>
          <a:lstStyle>
            <a:lvl1pPr algn="ctr">
              <a:defRPr sz="425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0739170" y="22532674"/>
            <a:ext cx="9793010" cy="1294334"/>
          </a:xfrm>
          <a:prstGeom prst="rect">
            <a:avLst/>
          </a:prstGeom>
        </p:spPr>
        <p:txBody>
          <a:bodyPr vert="horz" lIns="91440" tIns="45720" rIns="91440" bIns="45720" rtlCol="0" anchor="ctr"/>
          <a:lstStyle>
            <a:lvl1pPr algn="r">
              <a:defRPr sz="4254">
                <a:solidFill>
                  <a:schemeClr val="tx1">
                    <a:tint val="75000"/>
                  </a:schemeClr>
                </a:solidFill>
              </a:defRPr>
            </a:lvl1p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59465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41457" rtl="0" eaLnBrk="1" latinLnBrk="0" hangingPunct="1">
        <a:lnSpc>
          <a:spcPct val="90000"/>
        </a:lnSpc>
        <a:spcBef>
          <a:spcPct val="0"/>
        </a:spcBef>
        <a:buNone/>
        <a:defRPr kumimoji="1" sz="15598" kern="1200">
          <a:solidFill>
            <a:schemeClr val="tx1"/>
          </a:solidFill>
          <a:latin typeface="+mj-lt"/>
          <a:ea typeface="+mj-ea"/>
          <a:cs typeface="+mj-cs"/>
        </a:defRPr>
      </a:lvl1pPr>
    </p:titleStyle>
    <p:bodyStyle>
      <a:lvl1pPr marL="810364" indent="-810364" algn="l" defTabSz="3241457" rtl="0" eaLnBrk="1" latinLnBrk="0" hangingPunct="1">
        <a:lnSpc>
          <a:spcPct val="90000"/>
        </a:lnSpc>
        <a:spcBef>
          <a:spcPts val="3545"/>
        </a:spcBef>
        <a:buFont typeface="Arial" panose="020B0604020202020204" pitchFamily="34" charset="0"/>
        <a:buChar char="•"/>
        <a:defRPr kumimoji="1" sz="9926" kern="1200">
          <a:solidFill>
            <a:schemeClr val="tx1"/>
          </a:solidFill>
          <a:latin typeface="+mn-lt"/>
          <a:ea typeface="+mn-ea"/>
          <a:cs typeface="+mn-cs"/>
        </a:defRPr>
      </a:lvl1pPr>
      <a:lvl2pPr marL="2431092" indent="-810364" algn="l" defTabSz="3241457" rtl="0" eaLnBrk="1" latinLnBrk="0" hangingPunct="1">
        <a:lnSpc>
          <a:spcPct val="90000"/>
        </a:lnSpc>
        <a:spcBef>
          <a:spcPts val="1772"/>
        </a:spcBef>
        <a:buFont typeface="Arial" panose="020B0604020202020204" pitchFamily="34" charset="0"/>
        <a:buChar char="•"/>
        <a:defRPr kumimoji="1" sz="8508" kern="1200">
          <a:solidFill>
            <a:schemeClr val="tx1"/>
          </a:solidFill>
          <a:latin typeface="+mn-lt"/>
          <a:ea typeface="+mn-ea"/>
          <a:cs typeface="+mn-cs"/>
        </a:defRPr>
      </a:lvl2pPr>
      <a:lvl3pPr marL="4051821" indent="-810364" algn="l" defTabSz="3241457" rtl="0" eaLnBrk="1" latinLnBrk="0" hangingPunct="1">
        <a:lnSpc>
          <a:spcPct val="90000"/>
        </a:lnSpc>
        <a:spcBef>
          <a:spcPts val="1772"/>
        </a:spcBef>
        <a:buFont typeface="Arial" panose="020B0604020202020204" pitchFamily="34" charset="0"/>
        <a:buChar char="•"/>
        <a:defRPr kumimoji="1" sz="7090" kern="1200">
          <a:solidFill>
            <a:schemeClr val="tx1"/>
          </a:solidFill>
          <a:latin typeface="+mn-lt"/>
          <a:ea typeface="+mn-ea"/>
          <a:cs typeface="+mn-cs"/>
        </a:defRPr>
      </a:lvl3pPr>
      <a:lvl4pPr marL="5672549"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4pPr>
      <a:lvl5pPr marL="7293277"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5pPr>
      <a:lvl6pPr marL="8914006"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6pPr>
      <a:lvl7pPr marL="10534734"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7pPr>
      <a:lvl8pPr marL="12155462"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8pPr>
      <a:lvl9pPr marL="13776190"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9pPr>
    </p:bodyStyle>
    <p:otherStyle>
      <a:defPPr>
        <a:defRPr lang="en-US"/>
      </a:defPPr>
      <a:lvl1pPr marL="0" algn="l" defTabSz="3241457" rtl="0" eaLnBrk="1" latinLnBrk="0" hangingPunct="1">
        <a:defRPr kumimoji="1" sz="6381" kern="1200">
          <a:solidFill>
            <a:schemeClr val="tx1"/>
          </a:solidFill>
          <a:latin typeface="+mn-lt"/>
          <a:ea typeface="+mn-ea"/>
          <a:cs typeface="+mn-cs"/>
        </a:defRPr>
      </a:lvl1pPr>
      <a:lvl2pPr marL="1620728" algn="l" defTabSz="3241457" rtl="0" eaLnBrk="1" latinLnBrk="0" hangingPunct="1">
        <a:defRPr kumimoji="1" sz="6381" kern="1200">
          <a:solidFill>
            <a:schemeClr val="tx1"/>
          </a:solidFill>
          <a:latin typeface="+mn-lt"/>
          <a:ea typeface="+mn-ea"/>
          <a:cs typeface="+mn-cs"/>
        </a:defRPr>
      </a:lvl2pPr>
      <a:lvl3pPr marL="3241457" algn="l" defTabSz="3241457" rtl="0" eaLnBrk="1" latinLnBrk="0" hangingPunct="1">
        <a:defRPr kumimoji="1" sz="6381" kern="1200">
          <a:solidFill>
            <a:schemeClr val="tx1"/>
          </a:solidFill>
          <a:latin typeface="+mn-lt"/>
          <a:ea typeface="+mn-ea"/>
          <a:cs typeface="+mn-cs"/>
        </a:defRPr>
      </a:lvl3pPr>
      <a:lvl4pPr marL="4862185" algn="l" defTabSz="3241457" rtl="0" eaLnBrk="1" latinLnBrk="0" hangingPunct="1">
        <a:defRPr kumimoji="1" sz="6381" kern="1200">
          <a:solidFill>
            <a:schemeClr val="tx1"/>
          </a:solidFill>
          <a:latin typeface="+mn-lt"/>
          <a:ea typeface="+mn-ea"/>
          <a:cs typeface="+mn-cs"/>
        </a:defRPr>
      </a:lvl4pPr>
      <a:lvl5pPr marL="6482913" algn="l" defTabSz="3241457" rtl="0" eaLnBrk="1" latinLnBrk="0" hangingPunct="1">
        <a:defRPr kumimoji="1" sz="6381" kern="1200">
          <a:solidFill>
            <a:schemeClr val="tx1"/>
          </a:solidFill>
          <a:latin typeface="+mn-lt"/>
          <a:ea typeface="+mn-ea"/>
          <a:cs typeface="+mn-cs"/>
        </a:defRPr>
      </a:lvl5pPr>
      <a:lvl6pPr marL="8103641" algn="l" defTabSz="3241457" rtl="0" eaLnBrk="1" latinLnBrk="0" hangingPunct="1">
        <a:defRPr kumimoji="1" sz="6381" kern="1200">
          <a:solidFill>
            <a:schemeClr val="tx1"/>
          </a:solidFill>
          <a:latin typeface="+mn-lt"/>
          <a:ea typeface="+mn-ea"/>
          <a:cs typeface="+mn-cs"/>
        </a:defRPr>
      </a:lvl6pPr>
      <a:lvl7pPr marL="9724370" algn="l" defTabSz="3241457" rtl="0" eaLnBrk="1" latinLnBrk="0" hangingPunct="1">
        <a:defRPr kumimoji="1" sz="6381" kern="1200">
          <a:solidFill>
            <a:schemeClr val="tx1"/>
          </a:solidFill>
          <a:latin typeface="+mn-lt"/>
          <a:ea typeface="+mn-ea"/>
          <a:cs typeface="+mn-cs"/>
        </a:defRPr>
      </a:lvl7pPr>
      <a:lvl8pPr marL="11345098" algn="l" defTabSz="3241457" rtl="0" eaLnBrk="1" latinLnBrk="0" hangingPunct="1">
        <a:defRPr kumimoji="1" sz="6381" kern="1200">
          <a:solidFill>
            <a:schemeClr val="tx1"/>
          </a:solidFill>
          <a:latin typeface="+mn-lt"/>
          <a:ea typeface="+mn-ea"/>
          <a:cs typeface="+mn-cs"/>
        </a:defRPr>
      </a:lvl8pPr>
      <a:lvl9pPr marL="12965826" algn="l" defTabSz="3241457" rtl="0" eaLnBrk="1" latinLnBrk="0" hangingPunct="1">
        <a:defRPr kumimoji="1" sz="6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hyperlink" Target="https://www.ncbi.nlm.nih.gov/nucleotide/CP001603.1?report=genbank&amp;log$=nucltop&amp;blast_rank=41&amp;RID=F4BX3CHV013" TargetMode="External"/><Relationship Id="rId3" Type="http://schemas.openxmlformats.org/officeDocument/2006/relationships/slideLayout" Target="../slideLayouts/slideLayout7.xml"/><Relationship Id="rId7" Type="http://schemas.openxmlformats.org/officeDocument/2006/relationships/image" Target="../media/image4.jpg"/><Relationship Id="rId12" Type="http://schemas.openxmlformats.org/officeDocument/2006/relationships/hyperlink" Target="https://www.ncbi.nlm.nih.gov/nucleotide/CP099458.1?report=genbank&amp;log$=nucltop&amp;blast_rank=71&amp;RID=F4BK6S0E016"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9556-C3EA-1300-F887-2CF100107B40}"/>
            </a:ext>
          </a:extLst>
        </p:cNvPr>
        <p:cNvGrpSpPr/>
        <p:nvPr/>
      </p:nvGrpSpPr>
      <p:grpSpPr>
        <a:xfrm>
          <a:off x="0" y="0"/>
          <a:ext cx="0" cy="0"/>
          <a:chOff x="0" y="0"/>
          <a:chExt cx="0" cy="0"/>
        </a:xfrm>
      </p:grpSpPr>
      <p:sp>
        <p:nvSpPr>
          <p:cNvPr id="9" name="Rectangle 6">
            <a:extLst>
              <a:ext uri="{FF2B5EF4-FFF2-40B4-BE49-F238E27FC236}">
                <a16:creationId xmlns:a16="http://schemas.microsoft.com/office/drawing/2014/main" id="{EC49C5D9-3E83-F171-1A8B-B2F5AA3734FC}"/>
              </a:ext>
            </a:extLst>
          </p:cNvPr>
          <p:cNvSpPr>
            <a:spLocks noChangeArrowheads="1"/>
          </p:cNvSpPr>
          <p:nvPr/>
        </p:nvSpPr>
        <p:spPr bwMode="auto">
          <a:xfrm>
            <a:off x="9556012" y="5537200"/>
            <a:ext cx="33471588" cy="14757400"/>
          </a:xfrm>
          <a:prstGeom prst="rect">
            <a:avLst/>
          </a:prstGeom>
          <a:solidFill>
            <a:schemeClr val="bg1">
              <a:alpha val="70000"/>
            </a:schemeClr>
          </a:solidFill>
          <a:ln w="12700">
            <a:solidFill>
              <a:srgbClr val="76357E"/>
            </a:solidFill>
            <a:miter lim="800000"/>
            <a:headEnd/>
            <a:tailEnd/>
          </a:ln>
          <a:effectLst/>
        </p:spPr>
        <p:txBody>
          <a:bodyPr lIns="375509" tIns="375509" rIns="375509" bIns="375509" numCol="1" spcCol="720685"/>
          <a:lstStyle/>
          <a:p>
            <a:pPr defTabSz="952097" eaLnBrk="0" hangingPunct="0">
              <a:spcBef>
                <a:spcPct val="50000"/>
              </a:spcBef>
            </a:pPr>
            <a:r>
              <a:rPr lang="en-US" sz="5500" b="1" cap="all" dirty="0">
                <a:solidFill>
                  <a:srgbClr val="76357E"/>
                </a:solidFill>
              </a:rPr>
              <a:t>Results</a:t>
            </a:r>
            <a:endParaRPr lang="en-AU" sz="1600" dirty="0">
              <a:solidFill>
                <a:srgbClr val="76357E"/>
              </a:solidFill>
              <a:latin typeface="+mj-lt"/>
            </a:endParaRPr>
          </a:p>
        </p:txBody>
      </p:sp>
      <p:sp>
        <p:nvSpPr>
          <p:cNvPr id="10" name="Text Box 14">
            <a:extLst>
              <a:ext uri="{FF2B5EF4-FFF2-40B4-BE49-F238E27FC236}">
                <a16:creationId xmlns:a16="http://schemas.microsoft.com/office/drawing/2014/main" id="{CCFA861D-F32D-3F6C-7602-FFBC7F32607B}"/>
              </a:ext>
            </a:extLst>
          </p:cNvPr>
          <p:cNvSpPr txBox="1">
            <a:spLocks noChangeArrowheads="1"/>
          </p:cNvSpPr>
          <p:nvPr/>
        </p:nvSpPr>
        <p:spPr bwMode="auto">
          <a:xfrm>
            <a:off x="9804400" y="15163800"/>
            <a:ext cx="8763000" cy="49784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1800" i="1" dirty="0">
              <a:latin typeface="+mn-lt"/>
              <a:cs typeface="Arial" charset="0"/>
            </a:endParaRPr>
          </a:p>
        </p:txBody>
      </p:sp>
      <p:sp>
        <p:nvSpPr>
          <p:cNvPr id="14" name="Text Box 14">
            <a:extLst>
              <a:ext uri="{FF2B5EF4-FFF2-40B4-BE49-F238E27FC236}">
                <a16:creationId xmlns:a16="http://schemas.microsoft.com/office/drawing/2014/main" id="{06DFD654-D387-5C80-42FB-1E9A8602BE1A}"/>
              </a:ext>
            </a:extLst>
          </p:cNvPr>
          <p:cNvSpPr txBox="1">
            <a:spLocks noChangeArrowheads="1"/>
          </p:cNvSpPr>
          <p:nvPr/>
        </p:nvSpPr>
        <p:spPr bwMode="auto">
          <a:xfrm>
            <a:off x="26898600" y="15163800"/>
            <a:ext cx="15824200" cy="50038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1800" i="1" dirty="0">
              <a:latin typeface="+mn-lt"/>
              <a:cs typeface="Arial" charset="0"/>
            </a:endParaRPr>
          </a:p>
        </p:txBody>
      </p:sp>
      <p:sp>
        <p:nvSpPr>
          <p:cNvPr id="26" name="Text Box 14">
            <a:extLst>
              <a:ext uri="{FF2B5EF4-FFF2-40B4-BE49-F238E27FC236}">
                <a16:creationId xmlns:a16="http://schemas.microsoft.com/office/drawing/2014/main" id="{80C74991-6347-89C9-789C-E3A43FA167AC}"/>
              </a:ext>
            </a:extLst>
          </p:cNvPr>
          <p:cNvSpPr txBox="1">
            <a:spLocks noChangeArrowheads="1"/>
          </p:cNvSpPr>
          <p:nvPr/>
        </p:nvSpPr>
        <p:spPr bwMode="auto">
          <a:xfrm>
            <a:off x="18846801" y="15189200"/>
            <a:ext cx="7797799" cy="49784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1800" i="1" dirty="0">
              <a:latin typeface="+mn-lt"/>
              <a:cs typeface="Arial" charset="0"/>
            </a:endParaRPr>
          </a:p>
        </p:txBody>
      </p:sp>
      <p:sp>
        <p:nvSpPr>
          <p:cNvPr id="27" name="Text Box 14">
            <a:extLst>
              <a:ext uri="{FF2B5EF4-FFF2-40B4-BE49-F238E27FC236}">
                <a16:creationId xmlns:a16="http://schemas.microsoft.com/office/drawing/2014/main" id="{C69EE597-5B9A-00B5-5C42-097ABB596D07}"/>
              </a:ext>
            </a:extLst>
          </p:cNvPr>
          <p:cNvSpPr txBox="1">
            <a:spLocks noChangeArrowheads="1"/>
          </p:cNvSpPr>
          <p:nvPr/>
        </p:nvSpPr>
        <p:spPr bwMode="auto">
          <a:xfrm>
            <a:off x="23190200" y="5842000"/>
            <a:ext cx="10261600" cy="92202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1800" i="1" dirty="0">
              <a:latin typeface="+mn-lt"/>
              <a:cs typeface="Arial" charset="0"/>
            </a:endParaRPr>
          </a:p>
        </p:txBody>
      </p:sp>
      <p:sp>
        <p:nvSpPr>
          <p:cNvPr id="5" name="Rectangle 4">
            <a:extLst>
              <a:ext uri="{FF2B5EF4-FFF2-40B4-BE49-F238E27FC236}">
                <a16:creationId xmlns:a16="http://schemas.microsoft.com/office/drawing/2014/main" id="{75280205-B6A7-8AB5-CEDA-1F611F45A135}"/>
              </a:ext>
            </a:extLst>
          </p:cNvPr>
          <p:cNvSpPr>
            <a:spLocks noChangeArrowheads="1"/>
          </p:cNvSpPr>
          <p:nvPr/>
        </p:nvSpPr>
        <p:spPr bwMode="auto">
          <a:xfrm>
            <a:off x="292600" y="5530146"/>
            <a:ext cx="8775200" cy="5341054"/>
          </a:xfrm>
          <a:prstGeom prst="rect">
            <a:avLst/>
          </a:prstGeom>
          <a:solidFill>
            <a:schemeClr val="bg1">
              <a:alpha val="70000"/>
            </a:schemeClr>
          </a:solidFill>
          <a:ln w="12700">
            <a:solidFill>
              <a:srgbClr val="76357E"/>
            </a:solidFill>
          </a:ln>
          <a:effectLst/>
        </p:spPr>
        <p:txBody>
          <a:bodyPr lIns="375509" tIns="375509" rIns="375509" bIns="375509"/>
          <a:lstStyle/>
          <a:p>
            <a:pPr defTabSz="952097" eaLnBrk="0" hangingPunct="0">
              <a:spcBef>
                <a:spcPct val="50000"/>
              </a:spcBef>
            </a:pPr>
            <a:r>
              <a:rPr lang="en-US" sz="5500" b="1" cap="all" dirty="0">
                <a:solidFill>
                  <a:srgbClr val="76357E"/>
                </a:solidFill>
              </a:rPr>
              <a:t>Introduction</a:t>
            </a:r>
          </a:p>
          <a:p>
            <a:pPr defTabSz="952097" eaLnBrk="0" hangingPunct="0">
              <a:spcBef>
                <a:spcPct val="50000"/>
              </a:spcBef>
            </a:pPr>
            <a:r>
              <a:rPr lang="en-US" sz="2800" i="1" dirty="0"/>
              <a:t>Listeria monocytogenes </a:t>
            </a:r>
            <a:r>
              <a:rPr lang="en-US" sz="2800" dirty="0"/>
              <a:t>is a major foodborne pathogen. In our previous study [1], we found that </a:t>
            </a:r>
            <a:r>
              <a:rPr lang="en-US" sz="2800" i="1" dirty="0"/>
              <a:t>L. monocytogenes </a:t>
            </a:r>
            <a:r>
              <a:rPr lang="en-US" sz="2800" dirty="0"/>
              <a:t>ST5 and ST121 strains were dominant in two food plants of Shanghai. And compared with transient strains isolated from the same plant without carrying any plasmids, their biofilm formation and disinfectant tolerance are stronger [2]. Therefore, we propose a hypothesis that the tolerance of these strains may be related to the plasmids they carry.</a:t>
            </a:r>
            <a:endParaRPr lang="en-AU" sz="3000" dirty="0">
              <a:latin typeface="Arial" charset="0"/>
            </a:endParaRPr>
          </a:p>
        </p:txBody>
      </p:sp>
      <p:sp>
        <p:nvSpPr>
          <p:cNvPr id="7" name="Rectangle 5">
            <a:extLst>
              <a:ext uri="{FF2B5EF4-FFF2-40B4-BE49-F238E27FC236}">
                <a16:creationId xmlns:a16="http://schemas.microsoft.com/office/drawing/2014/main" id="{8E759557-1452-66DE-EF51-76C64A1758F3}"/>
              </a:ext>
            </a:extLst>
          </p:cNvPr>
          <p:cNvSpPr>
            <a:spLocks noChangeArrowheads="1"/>
          </p:cNvSpPr>
          <p:nvPr/>
        </p:nvSpPr>
        <p:spPr bwMode="auto">
          <a:xfrm>
            <a:off x="9550399" y="20472400"/>
            <a:ext cx="20396201" cy="3505200"/>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76357E"/>
                </a:solidFill>
              </a:rPr>
              <a:t>Conclusions</a:t>
            </a:r>
          </a:p>
          <a:p>
            <a:pPr marL="457200" indent="-457200" defTabSz="952097">
              <a:spcBef>
                <a:spcPct val="50000"/>
              </a:spcBef>
              <a:buFont typeface="Arial" panose="020B0604020202020204" pitchFamily="34" charset="0"/>
              <a:buChar char="•"/>
            </a:pPr>
            <a:r>
              <a:rPr lang="en-US" sz="3000" dirty="0">
                <a:cs typeface="Arial" charset="0"/>
              </a:rPr>
              <a:t>Plasmids were commonly carried in food isolates in Shanghai, with a plasmid carrying rate of 97.22% (105/108).</a:t>
            </a:r>
          </a:p>
          <a:p>
            <a:pPr marL="457200" indent="-457200" defTabSz="952097">
              <a:spcBef>
                <a:spcPct val="50000"/>
              </a:spcBef>
              <a:buFont typeface="Arial" panose="020B0604020202020204" pitchFamily="34" charset="0"/>
              <a:buChar char="•"/>
            </a:pPr>
            <a:r>
              <a:rPr lang="en-US" sz="3000" dirty="0">
                <a:cs typeface="Arial" charset="0"/>
              </a:rPr>
              <a:t>The presence of plasmids enhanced the survival of </a:t>
            </a:r>
            <a:r>
              <a:rPr lang="en-US" sz="3000" i="1" dirty="0">
                <a:cs typeface="Arial" charset="0"/>
              </a:rPr>
              <a:t>Listeria monocytogenes</a:t>
            </a:r>
            <a:r>
              <a:rPr lang="en-US" sz="3000" dirty="0">
                <a:cs typeface="Arial" charset="0"/>
              </a:rPr>
              <a:t> in various unfavorable environmental conditions.</a:t>
            </a:r>
          </a:p>
          <a:p>
            <a:pPr marL="457200" indent="-457200" defTabSz="952097">
              <a:spcBef>
                <a:spcPct val="50000"/>
              </a:spcBef>
              <a:buFont typeface="Arial" panose="020B0604020202020204" pitchFamily="34" charset="0"/>
              <a:buChar char="•"/>
            </a:pPr>
            <a:r>
              <a:rPr lang="en-US" sz="3000" dirty="0">
                <a:cs typeface="Arial" charset="0"/>
              </a:rPr>
              <a:t>pLM33 enhanced the virulence of persistent </a:t>
            </a:r>
            <a:r>
              <a:rPr lang="en-US" sz="3000" i="1" dirty="0">
                <a:cs typeface="Arial" charset="0"/>
              </a:rPr>
              <a:t>Listeria monocytogenes</a:t>
            </a:r>
            <a:r>
              <a:rPr lang="en-US" sz="3000" dirty="0">
                <a:cs typeface="Arial" charset="0"/>
              </a:rPr>
              <a:t> ST5.</a:t>
            </a:r>
          </a:p>
          <a:p>
            <a:pPr defTabSz="952097"/>
            <a:endParaRPr lang="en-US" sz="3993" b="1" dirty="0">
              <a:cs typeface="Arial" charset="0"/>
            </a:endParaRPr>
          </a:p>
        </p:txBody>
      </p:sp>
      <p:sp>
        <p:nvSpPr>
          <p:cNvPr id="11" name="Rectangle 7">
            <a:extLst>
              <a:ext uri="{FF2B5EF4-FFF2-40B4-BE49-F238E27FC236}">
                <a16:creationId xmlns:a16="http://schemas.microsoft.com/office/drawing/2014/main" id="{A9313352-320E-6E77-B32D-2D6C8ED53ECB}"/>
              </a:ext>
            </a:extLst>
          </p:cNvPr>
          <p:cNvSpPr>
            <a:spLocks noChangeArrowheads="1"/>
          </p:cNvSpPr>
          <p:nvPr/>
        </p:nvSpPr>
        <p:spPr bwMode="auto">
          <a:xfrm>
            <a:off x="292601" y="15951200"/>
            <a:ext cx="8777013" cy="8024930"/>
          </a:xfrm>
          <a:prstGeom prst="rect">
            <a:avLst/>
          </a:prstGeom>
          <a:solidFill>
            <a:schemeClr val="bg1">
              <a:alpha val="70000"/>
            </a:schemeClr>
          </a:solidFill>
          <a:ln w="12700">
            <a:solidFill>
              <a:srgbClr val="76357E"/>
            </a:solidFill>
          </a:ln>
          <a:effectLst/>
        </p:spPr>
        <p:txBody>
          <a:bodyPr lIns="375509" tIns="375509" rIns="375509" bIns="375509"/>
          <a:lstStyle/>
          <a:p>
            <a:pPr marL="398972" indent="-398972" defTabSz="952097" eaLnBrk="0" hangingPunct="0">
              <a:spcBef>
                <a:spcPct val="50000"/>
              </a:spcBef>
            </a:pPr>
            <a:r>
              <a:rPr lang="en-US" sz="5500" b="1" cap="all" dirty="0">
                <a:solidFill>
                  <a:srgbClr val="76357E"/>
                </a:solidFill>
              </a:rPr>
              <a:t>Method</a:t>
            </a:r>
          </a:p>
        </p:txBody>
      </p:sp>
      <p:sp>
        <p:nvSpPr>
          <p:cNvPr id="15" name="Text Box 10">
            <a:extLst>
              <a:ext uri="{FF2B5EF4-FFF2-40B4-BE49-F238E27FC236}">
                <a16:creationId xmlns:a16="http://schemas.microsoft.com/office/drawing/2014/main" id="{39FAEF76-5BAC-9760-BB3F-231526FE76C7}"/>
              </a:ext>
            </a:extLst>
          </p:cNvPr>
          <p:cNvSpPr txBox="1">
            <a:spLocks noChangeArrowheads="1"/>
          </p:cNvSpPr>
          <p:nvPr/>
        </p:nvSpPr>
        <p:spPr bwMode="auto">
          <a:xfrm>
            <a:off x="292601" y="11099800"/>
            <a:ext cx="8775199" cy="4622800"/>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a:solidFill>
                  <a:srgbClr val="76357E"/>
                </a:solidFill>
                <a:latin typeface="+mn-lt"/>
              </a:rPr>
              <a:t>AIM</a:t>
            </a:r>
          </a:p>
          <a:p>
            <a:pPr marL="457200" indent="-457200">
              <a:spcBef>
                <a:spcPct val="20000"/>
              </a:spcBef>
              <a:buFont typeface="Arial" panose="020B0604020202020204" pitchFamily="34" charset="0"/>
              <a:buChar char="•"/>
            </a:pPr>
            <a:r>
              <a:rPr lang="en-US" sz="2800" dirty="0">
                <a:latin typeface="+mn-lt"/>
              </a:rPr>
              <a:t>Investigation on the types and rates of plasmids carried in food isolates of </a:t>
            </a:r>
            <a:r>
              <a:rPr lang="en-US" sz="2800" i="1" dirty="0">
                <a:latin typeface="+mn-lt"/>
              </a:rPr>
              <a:t>L. monocytogenes </a:t>
            </a:r>
            <a:r>
              <a:rPr lang="en-US" sz="2800" dirty="0">
                <a:latin typeface="+mn-lt"/>
              </a:rPr>
              <a:t>in Shanghai area.</a:t>
            </a:r>
          </a:p>
          <a:p>
            <a:pPr marL="457200" indent="-457200">
              <a:spcBef>
                <a:spcPct val="20000"/>
              </a:spcBef>
              <a:buFont typeface="Arial" panose="020B0604020202020204" pitchFamily="34" charset="0"/>
              <a:buChar char="•"/>
            </a:pPr>
            <a:r>
              <a:rPr lang="en-US" sz="2800" dirty="0">
                <a:latin typeface="+mn-lt"/>
              </a:rPr>
              <a:t>Clarify the function of plasmids of</a:t>
            </a:r>
            <a:r>
              <a:rPr lang="en-US" sz="2800" i="1" dirty="0">
                <a:latin typeface="+mn-lt"/>
              </a:rPr>
              <a:t> L. monocytogenes</a:t>
            </a:r>
            <a:r>
              <a:rPr lang="en-US" sz="2800" dirty="0">
                <a:latin typeface="+mn-lt"/>
              </a:rPr>
              <a:t> in the stress survival mechanism of food and FPEs.</a:t>
            </a:r>
          </a:p>
          <a:p>
            <a:pPr marL="457200" indent="-457200">
              <a:spcBef>
                <a:spcPct val="20000"/>
              </a:spcBef>
              <a:buFont typeface="Arial" panose="020B0604020202020204" pitchFamily="34" charset="0"/>
              <a:buChar char="•"/>
            </a:pPr>
            <a:r>
              <a:rPr lang="en-US" sz="2800" dirty="0">
                <a:latin typeface="+mn-lt"/>
              </a:rPr>
              <a:t> Analyzing the genetic information of plasmids carried by </a:t>
            </a:r>
            <a:r>
              <a:rPr lang="en-US" sz="2800" i="1" dirty="0">
                <a:latin typeface="+mn-lt"/>
              </a:rPr>
              <a:t>L. monocytogenes.</a:t>
            </a:r>
          </a:p>
        </p:txBody>
      </p:sp>
      <p:sp>
        <p:nvSpPr>
          <p:cNvPr id="17" name="Rectangle 28">
            <a:extLst>
              <a:ext uri="{FF2B5EF4-FFF2-40B4-BE49-F238E27FC236}">
                <a16:creationId xmlns:a16="http://schemas.microsoft.com/office/drawing/2014/main" id="{DC6E4F2F-7CBD-A9CE-896F-A8B02948B590}"/>
              </a:ext>
            </a:extLst>
          </p:cNvPr>
          <p:cNvSpPr>
            <a:spLocks noChangeArrowheads="1"/>
          </p:cNvSpPr>
          <p:nvPr/>
        </p:nvSpPr>
        <p:spPr bwMode="auto">
          <a:xfrm>
            <a:off x="30276800" y="20472400"/>
            <a:ext cx="12776200" cy="3503728"/>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76357E"/>
                </a:solidFill>
              </a:rPr>
              <a:t>References</a:t>
            </a:r>
          </a:p>
          <a:p>
            <a:r>
              <a:rPr lang="en-US" altLang="zh-CN" sz="2500" dirty="0">
                <a:latin typeface="Arial"/>
                <a:ea typeface="Times New Roman"/>
              </a:rPr>
              <a:t>[1] </a:t>
            </a:r>
            <a:r>
              <a:rPr lang="en-US" sz="2500" dirty="0">
                <a:latin typeface="Arial"/>
                <a:ea typeface="Times New Roman"/>
              </a:rPr>
              <a:t>Zhang H</a:t>
            </a:r>
            <a:r>
              <a:rPr lang="en-US" altLang="zh-CN" sz="2500" dirty="0">
                <a:latin typeface="Arial"/>
                <a:ea typeface="Times New Roman"/>
              </a:rPr>
              <a:t>-Z</a:t>
            </a:r>
            <a:r>
              <a:rPr lang="en-US" sz="2500" dirty="0">
                <a:latin typeface="Arial"/>
                <a:ea typeface="Times New Roman"/>
              </a:rPr>
              <a:t> et al. </a:t>
            </a:r>
            <a:r>
              <a:rPr lang="en-US" sz="2500" i="1" dirty="0">
                <a:latin typeface="Arial"/>
                <a:ea typeface="Times New Roman"/>
              </a:rPr>
              <a:t>Listeria monocytogenes </a:t>
            </a:r>
            <a:r>
              <a:rPr lang="en-US" sz="2500" dirty="0">
                <a:latin typeface="Arial"/>
                <a:ea typeface="Times New Roman"/>
              </a:rPr>
              <a:t>Contamination Characteristics in Two Ready-to-Eat Meat Plants From 2019 to 2020 in Shanghai</a:t>
            </a:r>
            <a:r>
              <a:rPr lang="en-US" sz="2500" i="1" dirty="0">
                <a:latin typeface="Arial"/>
                <a:ea typeface="Times New Roman"/>
              </a:rPr>
              <a:t>. Front </a:t>
            </a:r>
            <a:r>
              <a:rPr lang="en-US" sz="2500" i="1" dirty="0" err="1">
                <a:latin typeface="Arial"/>
                <a:ea typeface="Times New Roman"/>
              </a:rPr>
              <a:t>Microbio</a:t>
            </a:r>
            <a:r>
              <a:rPr lang="en-US" sz="2500" dirty="0" err="1">
                <a:latin typeface="Arial"/>
                <a:ea typeface="Times New Roman"/>
              </a:rPr>
              <a:t>l</a:t>
            </a:r>
            <a:r>
              <a:rPr lang="en-US" sz="2500" dirty="0">
                <a:latin typeface="Arial"/>
                <a:ea typeface="Times New Roman"/>
              </a:rPr>
              <a:t>. </a:t>
            </a:r>
            <a:r>
              <a:rPr lang="en-US" sz="2500" i="1" dirty="0">
                <a:latin typeface="Arial"/>
                <a:ea typeface="Times New Roman"/>
              </a:rPr>
              <a:t>2021;12:729114.</a:t>
            </a:r>
          </a:p>
          <a:p>
            <a:r>
              <a:rPr lang="en-US" altLang="zh-CN" sz="2500" dirty="0">
                <a:latin typeface="Arial"/>
                <a:ea typeface="Times New Roman"/>
              </a:rPr>
              <a:t>[2] </a:t>
            </a:r>
            <a:r>
              <a:rPr lang="en-US" sz="2500" dirty="0">
                <a:latin typeface="Arial"/>
                <a:ea typeface="Times New Roman"/>
              </a:rPr>
              <a:t>Liu X et al. Persistence of </a:t>
            </a:r>
            <a:r>
              <a:rPr lang="en-US" sz="2500" i="1" dirty="0">
                <a:latin typeface="Arial"/>
                <a:ea typeface="Times New Roman"/>
              </a:rPr>
              <a:t>Listeria monocytogenes </a:t>
            </a:r>
            <a:r>
              <a:rPr lang="en-US" sz="2500" dirty="0">
                <a:latin typeface="Arial"/>
                <a:ea typeface="Times New Roman"/>
              </a:rPr>
              <a:t>ST5 in Ready-to-Eat Food Processing Environment. </a:t>
            </a:r>
            <a:r>
              <a:rPr lang="en-US" sz="2500" i="1" dirty="0">
                <a:latin typeface="Arial"/>
                <a:ea typeface="Times New Roman"/>
              </a:rPr>
              <a:t>Foods. 2022;11(17):2561. </a:t>
            </a:r>
            <a:endParaRPr lang="en-AU" sz="2500" i="1" dirty="0">
              <a:latin typeface="Times New Roman"/>
              <a:ea typeface="Times New Roman"/>
            </a:endParaRPr>
          </a:p>
          <a:p>
            <a:pPr defTabSz="952097" eaLnBrk="0" hangingPunct="0">
              <a:spcBef>
                <a:spcPct val="50000"/>
              </a:spcBef>
            </a:pPr>
            <a:r>
              <a:rPr lang="en-AU" sz="2500" dirty="0">
                <a:latin typeface="Arial" charset="0"/>
                <a:cs typeface="Arial" charset="0"/>
              </a:rPr>
              <a:t> </a:t>
            </a:r>
            <a:endParaRPr lang="en-US" sz="2500" dirty="0">
              <a:latin typeface="Arial" charset="0"/>
              <a:cs typeface="Arial" charset="0"/>
            </a:endParaRPr>
          </a:p>
        </p:txBody>
      </p:sp>
      <p:sp>
        <p:nvSpPr>
          <p:cNvPr id="21" name="Text Box 14">
            <a:extLst>
              <a:ext uri="{FF2B5EF4-FFF2-40B4-BE49-F238E27FC236}">
                <a16:creationId xmlns:a16="http://schemas.microsoft.com/office/drawing/2014/main" id="{3DF310B0-A967-1CFF-AAAE-9429D8E32D4B}"/>
              </a:ext>
            </a:extLst>
          </p:cNvPr>
          <p:cNvSpPr txBox="1">
            <a:spLocks noChangeArrowheads="1"/>
          </p:cNvSpPr>
          <p:nvPr/>
        </p:nvSpPr>
        <p:spPr bwMode="auto">
          <a:xfrm>
            <a:off x="9815804" y="6807200"/>
            <a:ext cx="13145796" cy="82550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AU" sz="3000" i="1" dirty="0">
              <a:latin typeface="+mn-lt"/>
              <a:cs typeface="Arial" charset="0"/>
            </a:endParaRPr>
          </a:p>
        </p:txBody>
      </p:sp>
      <p:sp>
        <p:nvSpPr>
          <p:cNvPr id="25" name="Text Box 16">
            <a:extLst>
              <a:ext uri="{FF2B5EF4-FFF2-40B4-BE49-F238E27FC236}">
                <a16:creationId xmlns:a16="http://schemas.microsoft.com/office/drawing/2014/main" id="{76BB989A-A8A6-FBF8-D7ED-6DD9B66C73C4}"/>
              </a:ext>
            </a:extLst>
          </p:cNvPr>
          <p:cNvSpPr txBox="1">
            <a:spLocks noChangeArrowheads="1"/>
          </p:cNvSpPr>
          <p:nvPr/>
        </p:nvSpPr>
        <p:spPr bwMode="auto">
          <a:xfrm>
            <a:off x="9804400" y="13108189"/>
            <a:ext cx="13131800" cy="1928611"/>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b="1" i="1" dirty="0">
                <a:latin typeface="+mn-lt"/>
                <a:cs typeface="Arial" charset="0"/>
              </a:rPr>
              <a:t>Fig. 1</a:t>
            </a:r>
            <a:r>
              <a:rPr lang="en-US" sz="2800" i="1" dirty="0">
                <a:latin typeface="+mn-lt"/>
                <a:cs typeface="Arial" charset="0"/>
              </a:rPr>
              <a:t>. Tolerance of wild-type (WT) and plasmid-cured Listeria monocytogenes under different environmental stress conditions, displayed as log decrease based on CFU/</a:t>
            </a:r>
            <a:r>
              <a:rPr lang="en-US" sz="2800" i="1" dirty="0" err="1">
                <a:latin typeface="+mn-lt"/>
                <a:cs typeface="Arial" charset="0"/>
              </a:rPr>
              <a:t>mL.</a:t>
            </a:r>
            <a:r>
              <a:rPr lang="en-US" sz="2800" i="1" dirty="0">
                <a:latin typeface="+mn-lt"/>
                <a:cs typeface="Arial" charset="0"/>
              </a:rPr>
              <a:t> Error bar represents standard deviation between three duplicate datasets. The stress conditions are: A) pH 3; B) 30% NaCl; C) 0.3% H2O2; and D) 60◦C.</a:t>
            </a:r>
            <a:endParaRPr lang="en-CA" sz="2800" i="1" dirty="0">
              <a:latin typeface="+mn-lt"/>
              <a:cs typeface="Arial" charset="0"/>
            </a:endParaRPr>
          </a:p>
        </p:txBody>
      </p:sp>
      <p:sp>
        <p:nvSpPr>
          <p:cNvPr id="31" name="Text Box 16">
            <a:extLst>
              <a:ext uri="{FF2B5EF4-FFF2-40B4-BE49-F238E27FC236}">
                <a16:creationId xmlns:a16="http://schemas.microsoft.com/office/drawing/2014/main" id="{771E7A5F-FDE8-8023-F943-C2BDA38AA55E}"/>
              </a:ext>
            </a:extLst>
          </p:cNvPr>
          <p:cNvSpPr txBox="1">
            <a:spLocks noChangeArrowheads="1"/>
          </p:cNvSpPr>
          <p:nvPr/>
        </p:nvSpPr>
        <p:spPr bwMode="auto">
          <a:xfrm>
            <a:off x="23215600" y="12268200"/>
            <a:ext cx="10210800" cy="2768599"/>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CA" sz="2800" b="1" i="1" dirty="0">
                <a:latin typeface="+mn-lt"/>
                <a:cs typeface="Arial" charset="0"/>
              </a:rPr>
              <a:t>Fig. 2. </a:t>
            </a:r>
            <a:r>
              <a:rPr lang="en-CA" sz="2800" i="1" dirty="0">
                <a:latin typeface="+mn-lt"/>
                <a:cs typeface="Arial" charset="0"/>
              </a:rPr>
              <a:t>Tolerance of wild-type (WT) and plasmid-cured Listeria monocytogenes to the heavy metal cadmium and common disinfectants, displayed as a log decrease based on CFU/</a:t>
            </a:r>
            <a:r>
              <a:rPr lang="en-CA" sz="2800" i="1" dirty="0" err="1">
                <a:latin typeface="+mn-lt"/>
                <a:cs typeface="Arial" charset="0"/>
              </a:rPr>
              <a:t>mL.</a:t>
            </a:r>
            <a:r>
              <a:rPr lang="en-CA" sz="2800" i="1" dirty="0">
                <a:latin typeface="+mn-lt"/>
                <a:cs typeface="Arial" charset="0"/>
              </a:rPr>
              <a:t> A) Images of all strains incubated on the TSA-YE plate with 130 </a:t>
            </a:r>
            <a:r>
              <a:rPr lang="el-GR" sz="2800" i="1" dirty="0">
                <a:latin typeface="+mn-lt"/>
                <a:cs typeface="Arial" charset="0"/>
              </a:rPr>
              <a:t>μ</a:t>
            </a:r>
            <a:r>
              <a:rPr lang="en-CA" sz="2800" i="1" dirty="0">
                <a:latin typeface="+mn-lt"/>
                <a:cs typeface="Arial" charset="0"/>
              </a:rPr>
              <a:t>g/mL cadmium sulfate for 3 d; B) (1) 100 </a:t>
            </a:r>
            <a:r>
              <a:rPr lang="el-GR" sz="2800" i="1" dirty="0">
                <a:latin typeface="+mn-lt"/>
                <a:cs typeface="Arial" charset="0"/>
              </a:rPr>
              <a:t>μ</a:t>
            </a:r>
            <a:r>
              <a:rPr lang="en-CA" sz="2800" i="1" dirty="0">
                <a:latin typeface="+mn-lt"/>
                <a:cs typeface="Arial" charset="0"/>
              </a:rPr>
              <a:t>g/mL benzalkonium chloride for 5 min, (2) 100 </a:t>
            </a:r>
            <a:r>
              <a:rPr lang="el-GR" sz="2800" i="1" dirty="0">
                <a:latin typeface="+mn-lt"/>
                <a:cs typeface="Arial" charset="0"/>
              </a:rPr>
              <a:t>μ</a:t>
            </a:r>
            <a:r>
              <a:rPr lang="en-CA" sz="2800" i="1" dirty="0">
                <a:latin typeface="+mn-lt"/>
                <a:cs typeface="Arial" charset="0"/>
              </a:rPr>
              <a:t>g/mL chlorine-containing disinfectant for 3 min.</a:t>
            </a:r>
          </a:p>
        </p:txBody>
      </p:sp>
      <p:sp>
        <p:nvSpPr>
          <p:cNvPr id="33" name="Text Box 2">
            <a:extLst>
              <a:ext uri="{FF2B5EF4-FFF2-40B4-BE49-F238E27FC236}">
                <a16:creationId xmlns:a16="http://schemas.microsoft.com/office/drawing/2014/main" id="{FE1BBE58-D945-C41B-7F69-6F945FB79944}"/>
              </a:ext>
            </a:extLst>
          </p:cNvPr>
          <p:cNvSpPr txBox="1">
            <a:spLocks noChangeArrowheads="1"/>
          </p:cNvSpPr>
          <p:nvPr/>
        </p:nvSpPr>
        <p:spPr bwMode="auto">
          <a:xfrm>
            <a:off x="14401800" y="368712"/>
            <a:ext cx="24765000" cy="2577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5400" b="1" spc="-300" dirty="0">
                <a:latin typeface="+mj-lt"/>
              </a:rPr>
              <a:t>p L M 3 3   p r o v </a:t>
            </a:r>
            <a:r>
              <a:rPr lang="en-US" sz="5400" b="1" spc="-300" dirty="0" err="1">
                <a:latin typeface="+mj-lt"/>
              </a:rPr>
              <a:t>i</a:t>
            </a:r>
            <a:r>
              <a:rPr lang="en-US" sz="5400" b="1" spc="-300" dirty="0">
                <a:latin typeface="+mj-lt"/>
              </a:rPr>
              <a:t> d e s   t o l e r a n c e   o f   p e r s </a:t>
            </a:r>
            <a:r>
              <a:rPr lang="en-US" sz="5400" b="1" spc="-300" dirty="0" err="1">
                <a:latin typeface="+mj-lt"/>
              </a:rPr>
              <a:t>i</a:t>
            </a:r>
            <a:r>
              <a:rPr lang="en-US" sz="5400" b="1" spc="-300" dirty="0">
                <a:latin typeface="+mj-lt"/>
              </a:rPr>
              <a:t> s t e n t   </a:t>
            </a:r>
            <a:r>
              <a:rPr lang="en-US" sz="5400" b="1" i="1" spc="-300" dirty="0">
                <a:latin typeface="+mj-lt"/>
              </a:rPr>
              <a:t>L </a:t>
            </a:r>
            <a:r>
              <a:rPr lang="en-US" sz="5400" b="1" i="1" spc="-300" dirty="0" err="1">
                <a:latin typeface="+mj-lt"/>
              </a:rPr>
              <a:t>i</a:t>
            </a:r>
            <a:r>
              <a:rPr lang="en-US" sz="5400" b="1" i="1" spc="-300" dirty="0">
                <a:latin typeface="+mj-lt"/>
              </a:rPr>
              <a:t> s t e r </a:t>
            </a:r>
            <a:r>
              <a:rPr lang="en-US" sz="5400" b="1" i="1" spc="-300" dirty="0" err="1">
                <a:latin typeface="+mj-lt"/>
              </a:rPr>
              <a:t>i</a:t>
            </a:r>
            <a:r>
              <a:rPr lang="en-US" sz="5400" b="1" i="1" spc="-300" dirty="0">
                <a:latin typeface="+mj-lt"/>
              </a:rPr>
              <a:t> a   m o n o c y t o g e n e s   </a:t>
            </a:r>
            <a:r>
              <a:rPr lang="en-US" sz="5400" b="1" spc="-300" dirty="0" err="1">
                <a:latin typeface="+mj-lt"/>
              </a:rPr>
              <a:t>S</a:t>
            </a:r>
            <a:r>
              <a:rPr lang="en-US" sz="5400" b="1" spc="-300" dirty="0">
                <a:latin typeface="+mj-lt"/>
              </a:rPr>
              <a:t> T 5   t o   v a r </a:t>
            </a:r>
            <a:r>
              <a:rPr lang="en-US" sz="5400" b="1" spc="-300" dirty="0" err="1">
                <a:latin typeface="+mj-lt"/>
              </a:rPr>
              <a:t>i</a:t>
            </a:r>
            <a:r>
              <a:rPr lang="en-US" sz="5400" b="1" spc="-300" dirty="0">
                <a:latin typeface="+mj-lt"/>
              </a:rPr>
              <a:t> o u s   </a:t>
            </a:r>
            <a:r>
              <a:rPr lang="en-US" sz="5400" b="1" spc="-300" dirty="0" err="1">
                <a:latin typeface="+mj-lt"/>
              </a:rPr>
              <a:t>s</a:t>
            </a:r>
            <a:r>
              <a:rPr lang="en-US" sz="5400" b="1" spc="-300" dirty="0">
                <a:latin typeface="+mj-lt"/>
              </a:rPr>
              <a:t> t r e s </a:t>
            </a:r>
            <a:r>
              <a:rPr lang="en-US" sz="5400" b="1" spc="-300" dirty="0" err="1">
                <a:latin typeface="+mj-lt"/>
              </a:rPr>
              <a:t>s</a:t>
            </a:r>
            <a:r>
              <a:rPr lang="en-US" sz="5400" b="1" spc="-300" dirty="0">
                <a:latin typeface="+mj-lt"/>
              </a:rPr>
              <a:t>   c o n d </a:t>
            </a:r>
            <a:r>
              <a:rPr lang="en-US" sz="5400" b="1" spc="-300" dirty="0" err="1">
                <a:latin typeface="+mj-lt"/>
              </a:rPr>
              <a:t>i</a:t>
            </a:r>
            <a:r>
              <a:rPr lang="en-US" sz="5400" b="1" spc="-300" dirty="0">
                <a:latin typeface="+mj-lt"/>
              </a:rPr>
              <a:t> t </a:t>
            </a:r>
            <a:r>
              <a:rPr lang="en-US" sz="5400" b="1" spc="-300" dirty="0" err="1">
                <a:latin typeface="+mj-lt"/>
              </a:rPr>
              <a:t>i</a:t>
            </a:r>
            <a:r>
              <a:rPr lang="en-US" sz="5400" b="1" spc="-300" dirty="0">
                <a:latin typeface="+mj-lt"/>
              </a:rPr>
              <a:t> o n s   a n d   a l s o   e n h a n c e s   </a:t>
            </a:r>
            <a:r>
              <a:rPr lang="en-US" sz="5400" b="1" spc="-300" dirty="0" err="1">
                <a:latin typeface="+mj-lt"/>
              </a:rPr>
              <a:t>i</a:t>
            </a:r>
            <a:r>
              <a:rPr lang="en-US" sz="5400" b="1" spc="-300" dirty="0">
                <a:latin typeface="+mj-lt"/>
              </a:rPr>
              <a:t> t s   v </a:t>
            </a:r>
            <a:r>
              <a:rPr lang="en-US" sz="5400" b="1" spc="-300" dirty="0" err="1">
                <a:latin typeface="+mj-lt"/>
              </a:rPr>
              <a:t>i</a:t>
            </a:r>
            <a:r>
              <a:rPr lang="en-US" sz="5400" b="1" spc="-300" dirty="0">
                <a:latin typeface="+mj-lt"/>
              </a:rPr>
              <a:t> r u l e n c e </a:t>
            </a:r>
            <a:endParaRPr lang="en-AU" sz="5400" b="1" spc="-300" dirty="0">
              <a:latin typeface="+mj-lt"/>
            </a:endParaRPr>
          </a:p>
        </p:txBody>
      </p:sp>
      <p:sp>
        <p:nvSpPr>
          <p:cNvPr id="37" name="TextBox 22">
            <a:extLst>
              <a:ext uri="{FF2B5EF4-FFF2-40B4-BE49-F238E27FC236}">
                <a16:creationId xmlns:a16="http://schemas.microsoft.com/office/drawing/2014/main" id="{C725B6CE-34EF-E00F-594A-B8848B7476E6}"/>
              </a:ext>
            </a:extLst>
          </p:cNvPr>
          <p:cNvSpPr txBox="1"/>
          <p:nvPr/>
        </p:nvSpPr>
        <p:spPr>
          <a:xfrm>
            <a:off x="443713" y="4133132"/>
            <a:ext cx="8767500" cy="1815882"/>
          </a:xfrm>
          <a:prstGeom prst="rect">
            <a:avLst/>
          </a:prstGeom>
          <a:noFill/>
        </p:spPr>
        <p:txBody>
          <a:bodyPr wrap="square" rtlCol="0">
            <a:spAutoFit/>
          </a:bodyPr>
          <a:lstStyle/>
          <a:p>
            <a:r>
              <a:rPr lang="en-CA" sz="2800" b="1" dirty="0"/>
              <a:t>Contact Information:  </a:t>
            </a:r>
          </a:p>
          <a:p>
            <a:r>
              <a:rPr lang="it-IT" sz="2800" dirty="0"/>
              <a:t>Qingli Dong: qdong@usst.edu.cn</a:t>
            </a:r>
          </a:p>
          <a:p>
            <a:r>
              <a:rPr lang="it-IT" sz="2800" dirty="0"/>
              <a:t>Hongzhi Zhang: zhanghongzhi@scdc.sh.cn</a:t>
            </a:r>
          </a:p>
          <a:p>
            <a:endParaRPr lang="en-CA" sz="2800" dirty="0"/>
          </a:p>
        </p:txBody>
      </p:sp>
      <p:sp>
        <p:nvSpPr>
          <p:cNvPr id="39" name="Text Box 40">
            <a:extLst>
              <a:ext uri="{FF2B5EF4-FFF2-40B4-BE49-F238E27FC236}">
                <a16:creationId xmlns:a16="http://schemas.microsoft.com/office/drawing/2014/main" id="{24377FB8-AF2E-E734-4C3B-E20C57C5CE5C}"/>
              </a:ext>
            </a:extLst>
          </p:cNvPr>
          <p:cNvSpPr txBox="1">
            <a:spLocks noChangeArrowheads="1"/>
          </p:cNvSpPr>
          <p:nvPr/>
        </p:nvSpPr>
        <p:spPr bwMode="auto">
          <a:xfrm>
            <a:off x="14771481" y="3098799"/>
            <a:ext cx="24107451" cy="2437657"/>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US" sz="2800" b="1" dirty="0">
                <a:latin typeface="+mn-lt"/>
              </a:rPr>
              <a:t>X. Liu1, T-Q. Shi2, J-M. Li1, H-Y. Wu2, Q. Zhao1, Z-X. Fang2, Y-Y. Liang2, Q. Xiao2, M. Chen2, Q-L. Dong1#, H-Z. Zhang2#</a:t>
            </a:r>
            <a:endParaRPr lang="en-AU" sz="2800" b="1" dirty="0">
              <a:latin typeface="+mn-lt"/>
            </a:endParaRPr>
          </a:p>
          <a:p>
            <a:pPr>
              <a:spcBef>
                <a:spcPct val="20000"/>
              </a:spcBef>
            </a:pPr>
            <a:r>
              <a:rPr lang="en-AU" sz="2800" dirty="0">
                <a:latin typeface="+mn-lt"/>
              </a:rPr>
              <a:t>1 </a:t>
            </a:r>
            <a:r>
              <a:rPr lang="en-US" sz="2800" dirty="0">
                <a:latin typeface="+mn-lt"/>
              </a:rPr>
              <a:t>University of Shanghai for Science and Technology, Shanghai, China</a:t>
            </a:r>
          </a:p>
          <a:p>
            <a:pPr>
              <a:spcBef>
                <a:spcPct val="20000"/>
              </a:spcBef>
            </a:pPr>
            <a:r>
              <a:rPr lang="en-US" sz="2800" dirty="0">
                <a:latin typeface="+mn-lt"/>
              </a:rPr>
              <a:t>2 Shanghai Municipal Center for Disease Control and Prevention, Shanghai, China</a:t>
            </a:r>
          </a:p>
        </p:txBody>
      </p:sp>
      <p:pic>
        <p:nvPicPr>
          <p:cNvPr id="41" name="Google Shape;154;p5" descr="图片 3">
            <a:extLst>
              <a:ext uri="{FF2B5EF4-FFF2-40B4-BE49-F238E27FC236}">
                <a16:creationId xmlns:a16="http://schemas.microsoft.com/office/drawing/2014/main" id="{A6E5B0D4-6BBA-0D2E-BFA8-073F764C14A9}"/>
              </a:ext>
            </a:extLst>
          </p:cNvPr>
          <p:cNvPicPr preferRelativeResize="0"/>
          <p:nvPr/>
        </p:nvPicPr>
        <p:blipFill rotWithShape="1">
          <a:blip r:embed="rId4">
            <a:alphaModFix/>
          </a:blip>
          <a:srcRect/>
          <a:stretch/>
        </p:blipFill>
        <p:spPr>
          <a:xfrm>
            <a:off x="2697138" y="203159"/>
            <a:ext cx="2726591" cy="2590288"/>
          </a:xfrm>
          <a:prstGeom prst="rect">
            <a:avLst/>
          </a:prstGeom>
          <a:noFill/>
          <a:ln>
            <a:noFill/>
          </a:ln>
        </p:spPr>
      </p:pic>
      <p:sp>
        <p:nvSpPr>
          <p:cNvPr id="45" name="テキスト ボックス 44">
            <a:extLst>
              <a:ext uri="{FF2B5EF4-FFF2-40B4-BE49-F238E27FC236}">
                <a16:creationId xmlns:a16="http://schemas.microsoft.com/office/drawing/2014/main" id="{BA019BF4-E989-F778-A4E0-AF4C50C7BA78}"/>
              </a:ext>
            </a:extLst>
          </p:cNvPr>
          <p:cNvSpPr txBox="1"/>
          <p:nvPr/>
        </p:nvSpPr>
        <p:spPr>
          <a:xfrm>
            <a:off x="6027453" y="430237"/>
            <a:ext cx="5045405" cy="1015663"/>
          </a:xfrm>
          <a:prstGeom prst="rect">
            <a:avLst/>
          </a:prstGeom>
          <a:noFill/>
        </p:spPr>
        <p:txBody>
          <a:bodyPr wrap="square">
            <a:spAutoFit/>
          </a:bodyPr>
          <a:lstStyle/>
          <a:p>
            <a:r>
              <a:rPr lang="en-US" altLang="ja-JP" sz="6000" b="1" i="0" u="none" strike="noStrike" cap="none" dirty="0">
                <a:solidFill>
                  <a:schemeClr val="accent6"/>
                </a:solidFill>
                <a:latin typeface="Arimo"/>
                <a:ea typeface="Arimo"/>
                <a:cs typeface="Arimo"/>
                <a:sym typeface="Arimo"/>
              </a:rPr>
              <a:t>FSMILE 2025</a:t>
            </a:r>
            <a:endParaRPr lang="ja-JP" altLang="en-US" sz="6000" dirty="0"/>
          </a:p>
        </p:txBody>
      </p:sp>
      <p:sp>
        <p:nvSpPr>
          <p:cNvPr id="47" name="テキスト ボックス 46">
            <a:extLst>
              <a:ext uri="{FF2B5EF4-FFF2-40B4-BE49-F238E27FC236}">
                <a16:creationId xmlns:a16="http://schemas.microsoft.com/office/drawing/2014/main" id="{CA23DD18-C641-EBF4-3CAE-DC59AAD3D1F3}"/>
              </a:ext>
            </a:extLst>
          </p:cNvPr>
          <p:cNvSpPr txBox="1"/>
          <p:nvPr/>
        </p:nvSpPr>
        <p:spPr>
          <a:xfrm>
            <a:off x="6027452" y="1572681"/>
            <a:ext cx="7553081" cy="1200329"/>
          </a:xfrm>
          <a:prstGeom prst="rect">
            <a:avLst/>
          </a:prstGeom>
          <a:noFill/>
        </p:spPr>
        <p:txBody>
          <a:bodyPr wrap="square">
            <a:spAutoFit/>
          </a:bodyPr>
          <a:lstStyle/>
          <a:p>
            <a:r>
              <a:rPr lang="en-US" altLang="zh-CN" sz="3600" b="1" i="0" u="none" strike="noStrike" cap="none" dirty="0">
                <a:solidFill>
                  <a:schemeClr val="accent6"/>
                </a:solidFill>
                <a:latin typeface="Arial"/>
                <a:ea typeface="Arial"/>
                <a:cs typeface="Arial"/>
                <a:sym typeface="Arial"/>
              </a:rPr>
              <a:t>October</a:t>
            </a:r>
            <a:r>
              <a:rPr lang="en-US" altLang="ja-JP" sz="3600" b="1" i="0" u="none" strike="noStrike" cap="none" dirty="0">
                <a:solidFill>
                  <a:schemeClr val="accent6"/>
                </a:solidFill>
                <a:latin typeface="Arial"/>
                <a:ea typeface="Arial"/>
                <a:cs typeface="Arial"/>
                <a:sym typeface="Arial"/>
              </a:rPr>
              <a:t> 04-07, 2025</a:t>
            </a:r>
          </a:p>
          <a:p>
            <a:r>
              <a:rPr lang="en-US" altLang="ja-JP" sz="3600" b="1" i="0" u="none" strike="noStrike" cap="none" dirty="0">
                <a:solidFill>
                  <a:schemeClr val="accent6"/>
                </a:solidFill>
                <a:latin typeface="Arial"/>
                <a:ea typeface="Arial"/>
                <a:cs typeface="Arial"/>
                <a:sym typeface="Arial"/>
              </a:rPr>
              <a:t>@Morioka &amp; ZOOM Cloud</a:t>
            </a:r>
          </a:p>
        </p:txBody>
      </p:sp>
      <p:sp>
        <p:nvSpPr>
          <p:cNvPr id="4" name="文本框 3">
            <a:extLst>
              <a:ext uri="{FF2B5EF4-FFF2-40B4-BE49-F238E27FC236}">
                <a16:creationId xmlns:a16="http://schemas.microsoft.com/office/drawing/2014/main" id="{2774A4C7-2D1D-0876-8106-A346F6C6C176}"/>
              </a:ext>
            </a:extLst>
          </p:cNvPr>
          <p:cNvSpPr txBox="1"/>
          <p:nvPr/>
        </p:nvSpPr>
        <p:spPr>
          <a:xfrm>
            <a:off x="-189111" y="3083878"/>
            <a:ext cx="14215533" cy="954107"/>
          </a:xfrm>
          <a:prstGeom prst="rect">
            <a:avLst/>
          </a:prstGeom>
          <a:noFill/>
        </p:spPr>
        <p:txBody>
          <a:bodyPr wrap="square">
            <a:spAutoFit/>
          </a:bodyPr>
          <a:lstStyle/>
          <a:p>
            <a:pPr algn="ctr"/>
            <a:r>
              <a:rPr lang="en-US" altLang="zh-CN" sz="2800" b="1" dirty="0"/>
              <a:t>International Symposium on Food Communications and Sustainable Agri-Aqua Food Systems</a:t>
            </a:r>
            <a:r>
              <a:rPr lang="zh-CN" altLang="en-US" sz="2800" b="1" dirty="0"/>
              <a:t>　</a:t>
            </a:r>
            <a:endParaRPr lang="en-US" altLang="zh-CN" sz="2800" b="1" dirty="0"/>
          </a:p>
          <a:p>
            <a:pPr algn="ctr"/>
            <a:r>
              <a:rPr lang="en-US" altLang="zh-CN" sz="2800" b="1" dirty="0"/>
              <a:t>Connecting Primary Industries, Academia, and Society through the SDGs</a:t>
            </a:r>
            <a:endParaRPr lang="zh-CN" altLang="en-US" sz="2800" b="1" dirty="0"/>
          </a:p>
        </p:txBody>
      </p:sp>
      <p:pic>
        <p:nvPicPr>
          <p:cNvPr id="2" name="图片 1">
            <a:extLst>
              <a:ext uri="{FF2B5EF4-FFF2-40B4-BE49-F238E27FC236}">
                <a16:creationId xmlns:a16="http://schemas.microsoft.com/office/drawing/2014/main" id="{35B2E903-E457-DB66-087C-B74D882D1D98}"/>
              </a:ext>
            </a:extLst>
          </p:cNvPr>
          <p:cNvPicPr>
            <a:picLocks noChangeAspect="1"/>
          </p:cNvPicPr>
          <p:nvPr/>
        </p:nvPicPr>
        <p:blipFill>
          <a:blip r:embed="rId5"/>
          <a:stretch>
            <a:fillRect/>
          </a:stretch>
        </p:blipFill>
        <p:spPr>
          <a:xfrm>
            <a:off x="39497000" y="648198"/>
            <a:ext cx="3444734" cy="3111002"/>
          </a:xfrm>
          <a:prstGeom prst="rect">
            <a:avLst/>
          </a:prstGeom>
        </p:spPr>
      </p:pic>
      <p:pic>
        <p:nvPicPr>
          <p:cNvPr id="3" name="图片 2">
            <a:extLst>
              <a:ext uri="{FF2B5EF4-FFF2-40B4-BE49-F238E27FC236}">
                <a16:creationId xmlns:a16="http://schemas.microsoft.com/office/drawing/2014/main" id="{51047E3D-906D-83F7-C6EB-841E9D311F38}"/>
              </a:ext>
            </a:extLst>
          </p:cNvPr>
          <p:cNvPicPr>
            <a:picLocks noChangeAspect="1"/>
          </p:cNvPicPr>
          <p:nvPr/>
        </p:nvPicPr>
        <p:blipFill>
          <a:blip r:embed="rId6"/>
          <a:stretch>
            <a:fillRect/>
          </a:stretch>
        </p:blipFill>
        <p:spPr>
          <a:xfrm>
            <a:off x="603702" y="17246600"/>
            <a:ext cx="8184698" cy="6502399"/>
          </a:xfrm>
          <a:prstGeom prst="rect">
            <a:avLst/>
          </a:prstGeom>
        </p:spPr>
      </p:pic>
      <p:pic>
        <p:nvPicPr>
          <p:cNvPr id="8" name="图片 7">
            <a:extLst>
              <a:ext uri="{FF2B5EF4-FFF2-40B4-BE49-F238E27FC236}">
                <a16:creationId xmlns:a16="http://schemas.microsoft.com/office/drawing/2014/main" id="{5BCD8C22-E25B-3BFC-AD34-ACDAAB2B1E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800" y="6807201"/>
            <a:ext cx="13131800" cy="6121400"/>
          </a:xfrm>
          <a:prstGeom prst="rect">
            <a:avLst/>
          </a:prstGeom>
          <a:ln>
            <a:solidFill>
              <a:srgbClr val="7030A0"/>
            </a:solidFill>
          </a:ln>
        </p:spPr>
      </p:pic>
      <p:pic>
        <p:nvPicPr>
          <p:cNvPr id="12" name="图片 11">
            <a:extLst>
              <a:ext uri="{FF2B5EF4-FFF2-40B4-BE49-F238E27FC236}">
                <a16:creationId xmlns:a16="http://schemas.microsoft.com/office/drawing/2014/main" id="{B07E703B-C3FB-C300-897C-995B6A581C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41000" y="5892801"/>
            <a:ext cx="10185400" cy="6223000"/>
          </a:xfrm>
          <a:prstGeom prst="rect">
            <a:avLst/>
          </a:prstGeom>
          <a:ln>
            <a:solidFill>
              <a:srgbClr val="7030A0"/>
            </a:solidFill>
          </a:ln>
        </p:spPr>
      </p:pic>
      <p:sp>
        <p:nvSpPr>
          <p:cNvPr id="16" name="Text Box 16">
            <a:extLst>
              <a:ext uri="{FF2B5EF4-FFF2-40B4-BE49-F238E27FC236}">
                <a16:creationId xmlns:a16="http://schemas.microsoft.com/office/drawing/2014/main" id="{D140CD44-0449-F146-818F-0938E42A3439}"/>
              </a:ext>
            </a:extLst>
          </p:cNvPr>
          <p:cNvSpPr txBox="1">
            <a:spLocks noChangeArrowheads="1"/>
          </p:cNvSpPr>
          <p:nvPr/>
        </p:nvSpPr>
        <p:spPr bwMode="auto">
          <a:xfrm>
            <a:off x="26898600" y="15163801"/>
            <a:ext cx="15824200" cy="761999"/>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b="1" i="1" dirty="0">
                <a:latin typeface="+mn-lt"/>
                <a:cs typeface="Arial" charset="0"/>
              </a:rPr>
              <a:t>Table 1. </a:t>
            </a:r>
            <a:r>
              <a:rPr lang="en-US" sz="2800" i="1" dirty="0">
                <a:latin typeface="+mn-lt"/>
                <a:cs typeface="Arial" charset="0"/>
              </a:rPr>
              <a:t>Plasmid information carried by the wild-type strain of Listeria monocytogenes used in this study.</a:t>
            </a:r>
            <a:endParaRPr lang="en-CA" sz="2800" i="1" dirty="0">
              <a:latin typeface="+mn-lt"/>
              <a:cs typeface="Arial" charset="0"/>
            </a:endParaRPr>
          </a:p>
        </p:txBody>
      </p:sp>
      <p:sp>
        <p:nvSpPr>
          <p:cNvPr id="18" name="Text Box 14">
            <a:extLst>
              <a:ext uri="{FF2B5EF4-FFF2-40B4-BE49-F238E27FC236}">
                <a16:creationId xmlns:a16="http://schemas.microsoft.com/office/drawing/2014/main" id="{4F5ACC0B-6E0B-5C49-69AF-BD985961C61F}"/>
              </a:ext>
            </a:extLst>
          </p:cNvPr>
          <p:cNvSpPr txBox="1">
            <a:spLocks noChangeArrowheads="1"/>
          </p:cNvSpPr>
          <p:nvPr/>
        </p:nvSpPr>
        <p:spPr bwMode="auto">
          <a:xfrm>
            <a:off x="33731200" y="5867400"/>
            <a:ext cx="8991600" cy="919480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AU" sz="3000" i="1" dirty="0">
              <a:latin typeface="+mn-lt"/>
              <a:cs typeface="Arial" charset="0"/>
            </a:endParaRPr>
          </a:p>
        </p:txBody>
      </p:sp>
      <p:sp>
        <p:nvSpPr>
          <p:cNvPr id="20" name="Text Box 16">
            <a:extLst>
              <a:ext uri="{FF2B5EF4-FFF2-40B4-BE49-F238E27FC236}">
                <a16:creationId xmlns:a16="http://schemas.microsoft.com/office/drawing/2014/main" id="{C0753D6D-26F5-1EBE-E54B-2A842383369C}"/>
              </a:ext>
            </a:extLst>
          </p:cNvPr>
          <p:cNvSpPr txBox="1">
            <a:spLocks noChangeArrowheads="1"/>
          </p:cNvSpPr>
          <p:nvPr/>
        </p:nvSpPr>
        <p:spPr bwMode="auto">
          <a:xfrm>
            <a:off x="33731200" y="12268200"/>
            <a:ext cx="8991600" cy="2768600"/>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b="1" i="1" dirty="0">
                <a:latin typeface="+mn-lt"/>
                <a:cs typeface="Arial" charset="0"/>
              </a:rPr>
              <a:t>Fig. 5. </a:t>
            </a:r>
            <a:r>
              <a:rPr lang="en-US" sz="2800" i="1" dirty="0">
                <a:latin typeface="+mn-lt"/>
                <a:cs typeface="Arial" charset="0"/>
              </a:rPr>
              <a:t>Food sources and number of 108 Listeria monocytogenes strains evaluated in this study. A: Four food categories of 108 L. monocytogenes strains. B: Distribution of different food categories in the two ST types (ST5 and ST121). C: Plasmid carrying type and quantity of 105 strains of L. monocytogenes.</a:t>
            </a:r>
            <a:endParaRPr lang="en-CA" sz="2800" i="1" dirty="0">
              <a:latin typeface="+mn-lt"/>
              <a:cs typeface="Arial" charset="0"/>
            </a:endParaRPr>
          </a:p>
        </p:txBody>
      </p:sp>
      <p:pic>
        <p:nvPicPr>
          <p:cNvPr id="24" name="图片 23">
            <a:extLst>
              <a:ext uri="{FF2B5EF4-FFF2-40B4-BE49-F238E27FC236}">
                <a16:creationId xmlns:a16="http://schemas.microsoft.com/office/drawing/2014/main" id="{55A2A374-2E95-99ED-ADE5-07CBEE4704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56600" y="5892800"/>
            <a:ext cx="8966200" cy="6223001"/>
          </a:xfrm>
          <a:prstGeom prst="rect">
            <a:avLst/>
          </a:prstGeom>
          <a:ln>
            <a:solidFill>
              <a:srgbClr val="7030A0"/>
            </a:solidFill>
          </a:ln>
        </p:spPr>
      </p:pic>
      <p:sp>
        <p:nvSpPr>
          <p:cNvPr id="32" name="Text Box 16">
            <a:extLst>
              <a:ext uri="{FF2B5EF4-FFF2-40B4-BE49-F238E27FC236}">
                <a16:creationId xmlns:a16="http://schemas.microsoft.com/office/drawing/2014/main" id="{6CA90921-05B8-B1B9-A74A-7B98D070F93C}"/>
              </a:ext>
            </a:extLst>
          </p:cNvPr>
          <p:cNvSpPr txBox="1">
            <a:spLocks noChangeArrowheads="1"/>
          </p:cNvSpPr>
          <p:nvPr/>
        </p:nvSpPr>
        <p:spPr bwMode="auto">
          <a:xfrm>
            <a:off x="9804400" y="19050000"/>
            <a:ext cx="8763000" cy="1117600"/>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b="1" i="1" dirty="0">
                <a:latin typeface="+mn-lt"/>
                <a:cs typeface="Arial" charset="0"/>
              </a:rPr>
              <a:t>Fig. 3. </a:t>
            </a:r>
            <a:r>
              <a:rPr lang="en-US" sz="2800" i="1" dirty="0">
                <a:latin typeface="+mn-lt"/>
                <a:cs typeface="Arial" charset="0"/>
              </a:rPr>
              <a:t>Biofilm(A) and hydrophobicity(B) testing of wild-type (WT) and plasmid-cured Listeria monocytogenes.</a:t>
            </a:r>
          </a:p>
        </p:txBody>
      </p:sp>
      <p:pic>
        <p:nvPicPr>
          <p:cNvPr id="40" name="图片 39">
            <a:extLst>
              <a:ext uri="{FF2B5EF4-FFF2-40B4-BE49-F238E27FC236}">
                <a16:creationId xmlns:a16="http://schemas.microsoft.com/office/drawing/2014/main" id="{41B2A7F7-3609-1EF5-3E91-199A1D668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46800" y="15189201"/>
            <a:ext cx="7797800" cy="3429000"/>
          </a:xfrm>
          <a:prstGeom prst="rect">
            <a:avLst/>
          </a:prstGeom>
          <a:ln>
            <a:solidFill>
              <a:srgbClr val="7030A0"/>
            </a:solidFill>
          </a:ln>
        </p:spPr>
      </p:pic>
      <p:sp>
        <p:nvSpPr>
          <p:cNvPr id="42" name="Text Box 16">
            <a:extLst>
              <a:ext uri="{FF2B5EF4-FFF2-40B4-BE49-F238E27FC236}">
                <a16:creationId xmlns:a16="http://schemas.microsoft.com/office/drawing/2014/main" id="{47B55CD7-3BBF-4154-D8D0-EA2DEF970C55}"/>
              </a:ext>
            </a:extLst>
          </p:cNvPr>
          <p:cNvSpPr txBox="1">
            <a:spLocks noChangeArrowheads="1"/>
          </p:cNvSpPr>
          <p:nvPr/>
        </p:nvSpPr>
        <p:spPr bwMode="auto">
          <a:xfrm>
            <a:off x="18846800" y="18694400"/>
            <a:ext cx="7797800" cy="1473200"/>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CA" sz="2800" b="1" i="1" dirty="0">
                <a:latin typeface="+mn-lt"/>
                <a:cs typeface="Arial" charset="0"/>
              </a:rPr>
              <a:t>Fig. 4. </a:t>
            </a:r>
            <a:r>
              <a:rPr lang="en-CA" sz="2800" i="1" dirty="0">
                <a:latin typeface="+mn-lt"/>
                <a:cs typeface="Arial" charset="0"/>
              </a:rPr>
              <a:t>Virulence test of wild-type (WT) and plasmid-cured Listeria monocytogenes strains in Caco-2 cells. A) adhesion rate; B) invasion rate.</a:t>
            </a:r>
          </a:p>
        </p:txBody>
      </p:sp>
      <p:pic>
        <p:nvPicPr>
          <p:cNvPr id="6" name="图片 5">
            <a:extLst>
              <a:ext uri="{FF2B5EF4-FFF2-40B4-BE49-F238E27FC236}">
                <a16:creationId xmlns:a16="http://schemas.microsoft.com/office/drawing/2014/main" id="{0A73789B-B522-C8D4-F990-090BE98BCAED}"/>
              </a:ext>
            </a:extLst>
          </p:cNvPr>
          <p:cNvPicPr>
            <a:picLocks noChangeAspect="1"/>
          </p:cNvPicPr>
          <p:nvPr/>
        </p:nvPicPr>
        <p:blipFill>
          <a:blip r:embed="rId11"/>
          <a:stretch>
            <a:fillRect/>
          </a:stretch>
        </p:blipFill>
        <p:spPr>
          <a:xfrm>
            <a:off x="9855200" y="15201900"/>
            <a:ext cx="8686800" cy="3746500"/>
          </a:xfrm>
          <a:prstGeom prst="rect">
            <a:avLst/>
          </a:prstGeom>
          <a:ln>
            <a:solidFill>
              <a:srgbClr val="7030A0"/>
            </a:solidFill>
          </a:ln>
        </p:spPr>
      </p:pic>
      <p:graphicFrame>
        <p:nvGraphicFramePr>
          <p:cNvPr id="13" name="表格 12">
            <a:extLst>
              <a:ext uri="{FF2B5EF4-FFF2-40B4-BE49-F238E27FC236}">
                <a16:creationId xmlns:a16="http://schemas.microsoft.com/office/drawing/2014/main" id="{5B806295-F5C0-94A8-B1FC-878EDD076E80}"/>
              </a:ext>
            </a:extLst>
          </p:cNvPr>
          <p:cNvGraphicFramePr>
            <a:graphicFrameLocks noGrp="1"/>
          </p:cNvGraphicFramePr>
          <p:nvPr>
            <p:extLst>
              <p:ext uri="{D42A27DB-BD31-4B8C-83A1-F6EECF244321}">
                <p14:modId xmlns:p14="http://schemas.microsoft.com/office/powerpoint/2010/main" val="3991705429"/>
              </p:ext>
            </p:extLst>
          </p:nvPr>
        </p:nvGraphicFramePr>
        <p:xfrm>
          <a:off x="26924001" y="16129000"/>
          <a:ext cx="15798799" cy="4043979"/>
        </p:xfrm>
        <a:graphic>
          <a:graphicData uri="http://schemas.openxmlformats.org/drawingml/2006/table">
            <a:tbl>
              <a:tblPr firstRow="1" firstCol="1" bandRow="1">
                <a:tableStyleId>{46F890A9-2807-4EBB-B81D-B2AA78EC7F39}</a:tableStyleId>
              </a:tblPr>
              <a:tblGrid>
                <a:gridCol w="2154422">
                  <a:extLst>
                    <a:ext uri="{9D8B030D-6E8A-4147-A177-3AD203B41FA5}">
                      <a16:colId xmlns:a16="http://schemas.microsoft.com/office/drawing/2014/main" val="996349407"/>
                    </a:ext>
                  </a:extLst>
                </a:gridCol>
                <a:gridCol w="1756931">
                  <a:extLst>
                    <a:ext uri="{9D8B030D-6E8A-4147-A177-3AD203B41FA5}">
                      <a16:colId xmlns:a16="http://schemas.microsoft.com/office/drawing/2014/main" val="2424873335"/>
                    </a:ext>
                  </a:extLst>
                </a:gridCol>
                <a:gridCol w="1482735">
                  <a:extLst>
                    <a:ext uri="{9D8B030D-6E8A-4147-A177-3AD203B41FA5}">
                      <a16:colId xmlns:a16="http://schemas.microsoft.com/office/drawing/2014/main" val="274236424"/>
                    </a:ext>
                  </a:extLst>
                </a:gridCol>
                <a:gridCol w="2466014">
                  <a:extLst>
                    <a:ext uri="{9D8B030D-6E8A-4147-A177-3AD203B41FA5}">
                      <a16:colId xmlns:a16="http://schemas.microsoft.com/office/drawing/2014/main" val="158782835"/>
                    </a:ext>
                  </a:extLst>
                </a:gridCol>
                <a:gridCol w="1868097">
                  <a:extLst>
                    <a:ext uri="{9D8B030D-6E8A-4147-A177-3AD203B41FA5}">
                      <a16:colId xmlns:a16="http://schemas.microsoft.com/office/drawing/2014/main" val="2230157143"/>
                    </a:ext>
                  </a:extLst>
                </a:gridCol>
                <a:gridCol w="1727200">
                  <a:extLst>
                    <a:ext uri="{9D8B030D-6E8A-4147-A177-3AD203B41FA5}">
                      <a16:colId xmlns:a16="http://schemas.microsoft.com/office/drawing/2014/main" val="3727461722"/>
                    </a:ext>
                  </a:extLst>
                </a:gridCol>
                <a:gridCol w="2082800">
                  <a:extLst>
                    <a:ext uri="{9D8B030D-6E8A-4147-A177-3AD203B41FA5}">
                      <a16:colId xmlns:a16="http://schemas.microsoft.com/office/drawing/2014/main" val="532731274"/>
                    </a:ext>
                  </a:extLst>
                </a:gridCol>
                <a:gridCol w="2260600">
                  <a:extLst>
                    <a:ext uri="{9D8B030D-6E8A-4147-A177-3AD203B41FA5}">
                      <a16:colId xmlns:a16="http://schemas.microsoft.com/office/drawing/2014/main" val="1267930073"/>
                    </a:ext>
                  </a:extLst>
                </a:gridCol>
              </a:tblGrid>
              <a:tr h="893592">
                <a:tc rowSpan="2">
                  <a:txBody>
                    <a:bodyPr/>
                    <a:lstStyle/>
                    <a:p>
                      <a:pPr algn="ctr">
                        <a:buNone/>
                      </a:pPr>
                      <a:r>
                        <a:rPr lang="en-US" sz="2800" kern="0" dirty="0">
                          <a:effectLst/>
                        </a:rPr>
                        <a:t>Strain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rowSpan="2">
                  <a:txBody>
                    <a:bodyPr/>
                    <a:lstStyle/>
                    <a:p>
                      <a:pPr algn="ctr">
                        <a:buNone/>
                      </a:pPr>
                      <a:r>
                        <a:rPr lang="en-US" sz="2800" kern="0" dirty="0">
                          <a:effectLst/>
                        </a:rPr>
                        <a:t>Plasmid</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rowSpan="2">
                  <a:txBody>
                    <a:bodyPr/>
                    <a:lstStyle/>
                    <a:p>
                      <a:pPr algn="ctr">
                        <a:buNone/>
                      </a:pPr>
                      <a:r>
                        <a:rPr lang="en-US" sz="2800" kern="0" dirty="0">
                          <a:effectLst/>
                        </a:rPr>
                        <a:t>Plasmid size(bp)</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gridSpan="2">
                  <a:txBody>
                    <a:bodyPr/>
                    <a:lstStyle/>
                    <a:p>
                      <a:pPr algn="ctr">
                        <a:buNone/>
                      </a:pPr>
                      <a:r>
                        <a:rPr lang="en-US" sz="2800" kern="0" dirty="0" err="1">
                          <a:effectLst/>
                        </a:rPr>
                        <a:t>BLASTn</a:t>
                      </a:r>
                      <a:r>
                        <a:rPr lang="en-US" sz="2800" kern="0" dirty="0">
                          <a:effectLst/>
                        </a:rPr>
                        <a:t> with Reference plasmids</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hMerge="1">
                  <a:txBody>
                    <a:bodyPr/>
                    <a:lstStyle/>
                    <a:p>
                      <a:endParaRPr lang="zh-CN" altLang="en-US"/>
                    </a:p>
                  </a:txBody>
                  <a:tcPr/>
                </a:tc>
                <a:tc rowSpan="2">
                  <a:txBody>
                    <a:bodyPr/>
                    <a:lstStyle/>
                    <a:p>
                      <a:pPr algn="ctr">
                        <a:buNone/>
                      </a:pPr>
                      <a:r>
                        <a:rPr lang="en-US" sz="2800" kern="0" dirty="0">
                          <a:effectLst/>
                        </a:rPr>
                        <a:t>Antibiotic Resistance</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rowSpan="2">
                  <a:txBody>
                    <a:bodyPr/>
                    <a:lstStyle/>
                    <a:p>
                      <a:pPr algn="ctr">
                        <a:buNone/>
                      </a:pPr>
                      <a:r>
                        <a:rPr lang="en-US" sz="2800" kern="0" dirty="0">
                          <a:effectLst/>
                        </a:rPr>
                        <a:t>Metal &amp; Disinfectants Resistance</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rowSpan="2">
                  <a:txBody>
                    <a:bodyPr/>
                    <a:lstStyle/>
                    <a:p>
                      <a:pPr algn="ctr">
                        <a:buNone/>
                      </a:pPr>
                      <a:r>
                        <a:rPr lang="en-US" sz="2800" kern="0" dirty="0">
                          <a:effectLst/>
                        </a:rPr>
                        <a:t>Stress Islands</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extLst>
                  <a:ext uri="{0D108BD9-81ED-4DB2-BD59-A6C34878D82A}">
                    <a16:rowId xmlns:a16="http://schemas.microsoft.com/office/drawing/2014/main" val="2701744998"/>
                  </a:ext>
                </a:extLst>
              </a:tr>
              <a:tr h="13632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buNone/>
                      </a:pPr>
                      <a:r>
                        <a:rPr lang="en-US" sz="2800" kern="0" dirty="0">
                          <a:solidFill>
                            <a:schemeClr val="bg1"/>
                          </a:solidFill>
                          <a:effectLst/>
                        </a:rPr>
                        <a:t>nucleotide identity/query coverage</a:t>
                      </a:r>
                      <a:endParaRPr lang="zh-CN" sz="2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a:txBody>
                    <a:bodyPr/>
                    <a:lstStyle/>
                    <a:p>
                      <a:pPr algn="ctr">
                        <a:buNone/>
                      </a:pPr>
                      <a:r>
                        <a:rPr lang="en-US" sz="2800" kern="0" dirty="0" err="1">
                          <a:solidFill>
                            <a:schemeClr val="bg1"/>
                          </a:solidFill>
                          <a:effectLst/>
                        </a:rPr>
                        <a:t>Genbank</a:t>
                      </a:r>
                      <a:endParaRPr lang="zh-CN" sz="2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7B2882"/>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459763519"/>
                  </a:ext>
                </a:extLst>
              </a:tr>
              <a:tr h="893592">
                <a:tc>
                  <a:txBody>
                    <a:bodyPr/>
                    <a:lstStyle/>
                    <a:p>
                      <a:pPr algn="ctr">
                        <a:buNone/>
                      </a:pPr>
                      <a:r>
                        <a:rPr lang="en-US" sz="2800" kern="0" dirty="0">
                          <a:effectLst/>
                        </a:rPr>
                        <a:t>19052</a:t>
                      </a:r>
                      <a:r>
                        <a:rPr lang="zh-CN" sz="2800" kern="0" dirty="0">
                          <a:effectLst/>
                        </a:rPr>
                        <a:t>（</a:t>
                      </a:r>
                      <a:r>
                        <a:rPr lang="en-US" sz="2800" kern="0" dirty="0">
                          <a:effectLst/>
                        </a:rPr>
                        <a:t>ST5</a:t>
                      </a:r>
                      <a:r>
                        <a:rPr lang="zh-CN" sz="2800" kern="0" dirty="0">
                          <a:effectLst/>
                        </a:rPr>
                        <a:t>）</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kern="0" dirty="0">
                          <a:effectLst/>
                        </a:rPr>
                        <a:t>pLM33</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kern="0" dirty="0">
                          <a:effectLst/>
                        </a:rPr>
                        <a:t>48,429</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kern="0" dirty="0">
                          <a:effectLst/>
                        </a:rPr>
                        <a:t>98.29% / 80%</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u="sng" kern="0" dirty="0">
                          <a:effectLst/>
                          <a:hlinkClick r:id="rId12" tooltip="Show report for CP099458.1"/>
                        </a:rPr>
                        <a:t>CP099458.1</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i="1" kern="0" dirty="0" err="1">
                          <a:effectLst/>
                        </a:rPr>
                        <a:t>ermG</a:t>
                      </a:r>
                      <a:endParaRPr lang="zh-CN" sz="2800" i="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i="1" kern="0" dirty="0" err="1">
                          <a:effectLst/>
                        </a:rPr>
                        <a:t>cadA</a:t>
                      </a:r>
                      <a:endParaRPr lang="zh-CN" sz="2800" i="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tc>
                  <a:txBody>
                    <a:bodyPr/>
                    <a:lstStyle/>
                    <a:p>
                      <a:pPr algn="ctr">
                        <a:buNone/>
                      </a:pPr>
                      <a:r>
                        <a:rPr lang="en-US" sz="2800" i="1" kern="0" dirty="0">
                          <a:effectLst/>
                        </a:rPr>
                        <a:t>SSI1_lmo0445 </a:t>
                      </a:r>
                      <a:r>
                        <a:rPr lang="en-US" sz="2800" kern="0" dirty="0">
                          <a:effectLst/>
                        </a:rPr>
                        <a:t>(</a:t>
                      </a:r>
                      <a:r>
                        <a:rPr lang="en-US" sz="2800" i="1" kern="0" dirty="0">
                          <a:effectLst/>
                        </a:rPr>
                        <a:t>lmo0445</a:t>
                      </a:r>
                      <a:r>
                        <a:rPr lang="en-US" sz="2800" kern="0" dirty="0">
                          <a:effectLst/>
                        </a:rPr>
                        <a:t>)</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C997C5"/>
                    </a:solidFill>
                  </a:tcPr>
                </a:tc>
                <a:extLst>
                  <a:ext uri="{0D108BD9-81ED-4DB2-BD59-A6C34878D82A}">
                    <a16:rowId xmlns:a16="http://schemas.microsoft.com/office/drawing/2014/main" val="2131498549"/>
                  </a:ext>
                </a:extLst>
              </a:tr>
              <a:tr h="893592">
                <a:tc>
                  <a:txBody>
                    <a:bodyPr/>
                    <a:lstStyle/>
                    <a:p>
                      <a:pPr algn="ctr">
                        <a:buNone/>
                      </a:pPr>
                      <a:r>
                        <a:rPr lang="en-US" sz="2800" kern="0" dirty="0">
                          <a:effectLst/>
                        </a:rPr>
                        <a:t>2061(ST121)</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kern="0" dirty="0">
                          <a:effectLst/>
                        </a:rPr>
                        <a:t>pLM5578</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kern="0" dirty="0">
                          <a:effectLst/>
                        </a:rPr>
                        <a:t>60,922</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kern="0" dirty="0">
                          <a:effectLst/>
                        </a:rPr>
                        <a:t>99.16% / 80%</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u="sng" kern="0" dirty="0">
                          <a:effectLst/>
                          <a:hlinkClick r:id="rId13" tooltip="Show report for CP001603.1"/>
                        </a:rPr>
                        <a:t>CP001603.1</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kern="0" dirty="0">
                          <a:effectLst/>
                        </a:rPr>
                        <a:t>-</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i="1" kern="0" dirty="0" err="1">
                          <a:effectLst/>
                        </a:rPr>
                        <a:t>cadA</a:t>
                      </a:r>
                      <a:endParaRPr lang="zh-CN" sz="2800" i="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tc>
                  <a:txBody>
                    <a:bodyPr/>
                    <a:lstStyle/>
                    <a:p>
                      <a:pPr algn="ctr">
                        <a:buNone/>
                      </a:pPr>
                      <a:r>
                        <a:rPr lang="en-US" sz="2800" i="1" kern="0" dirty="0">
                          <a:effectLst/>
                        </a:rPr>
                        <a:t>SSI1_lmo0445 </a:t>
                      </a:r>
                      <a:r>
                        <a:rPr lang="en-US" sz="2800" kern="0" dirty="0">
                          <a:effectLst/>
                        </a:rPr>
                        <a:t>(</a:t>
                      </a:r>
                      <a:r>
                        <a:rPr lang="en-US" sz="2800" i="1" kern="0" dirty="0">
                          <a:effectLst/>
                        </a:rPr>
                        <a:t>lmo0445</a:t>
                      </a:r>
                      <a:r>
                        <a:rPr lang="en-US" sz="2800" kern="0" dirty="0">
                          <a:effectLst/>
                        </a:rPr>
                        <a:t>)</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EAD2EC"/>
                    </a:solidFill>
                  </a:tcPr>
                </a:tc>
                <a:extLst>
                  <a:ext uri="{0D108BD9-81ED-4DB2-BD59-A6C34878D82A}">
                    <a16:rowId xmlns:a16="http://schemas.microsoft.com/office/drawing/2014/main" val="2517332152"/>
                  </a:ext>
                </a:extLst>
              </a:tr>
            </a:tbl>
          </a:graphicData>
        </a:graphic>
      </p:graphicFrame>
      <p:pic>
        <p:nvPicPr>
          <p:cNvPr id="19" name="FSMILE2025Poster recording introduction-上海理工大学-刘欣">
            <a:hlinkClick r:id="" action="ppaction://media"/>
            <a:extLst>
              <a:ext uri="{FF2B5EF4-FFF2-40B4-BE49-F238E27FC236}">
                <a16:creationId xmlns:a16="http://schemas.microsoft.com/office/drawing/2014/main" id="{5A2C2964-C6B1-644B-01C6-91E1735C7E6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flipH="1">
            <a:off x="11861800" y="325438"/>
            <a:ext cx="2965450" cy="2965450"/>
          </a:xfrm>
          <a:prstGeom prst="rect">
            <a:avLst/>
          </a:prstGeom>
        </p:spPr>
      </p:pic>
    </p:spTree>
    <p:extLst>
      <p:ext uri="{BB962C8B-B14F-4D97-AF65-F5344CB8AC3E}">
        <p14:creationId xmlns:p14="http://schemas.microsoft.com/office/powerpoint/2010/main" val="8782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88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830</Words>
  <Application>Microsoft Office PowerPoint</Application>
  <PresentationFormat>ユーザー設定</PresentationFormat>
  <Paragraphs>59</Paragraphs>
  <Slides>1</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Arimo</vt:lpstr>
      <vt:lpstr>等线</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yuan ch</dc:creator>
  <cp:lastModifiedBy>ch yuan</cp:lastModifiedBy>
  <cp:revision>18</cp:revision>
  <dcterms:created xsi:type="dcterms:W3CDTF">2020-11-02T01:42:50Z</dcterms:created>
  <dcterms:modified xsi:type="dcterms:W3CDTF">2025-10-05T15:00:42Z</dcterms:modified>
</cp:coreProperties>
</file>